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4" r:id="rId1"/>
  </p:sldMasterIdLst>
  <p:notesMasterIdLst>
    <p:notesMasterId r:id="rId26"/>
  </p:notesMasterIdLst>
  <p:handoutMasterIdLst>
    <p:handoutMasterId r:id="rId27"/>
  </p:handoutMasterIdLst>
  <p:sldIdLst>
    <p:sldId id="256" r:id="rId2"/>
    <p:sldId id="322" r:id="rId3"/>
    <p:sldId id="334" r:id="rId4"/>
    <p:sldId id="321" r:id="rId5"/>
    <p:sldId id="323" r:id="rId6"/>
    <p:sldId id="325" r:id="rId7"/>
    <p:sldId id="326" r:id="rId8"/>
    <p:sldId id="329" r:id="rId9"/>
    <p:sldId id="330" r:id="rId10"/>
    <p:sldId id="331" r:id="rId11"/>
    <p:sldId id="332" r:id="rId12"/>
    <p:sldId id="324" r:id="rId13"/>
    <p:sldId id="327" r:id="rId14"/>
    <p:sldId id="328" r:id="rId15"/>
    <p:sldId id="333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35" r:id="rId24"/>
    <p:sldId id="295" r:id="rId25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64" autoAdjust="0"/>
  </p:normalViewPr>
  <p:slideViewPr>
    <p:cSldViewPr>
      <p:cViewPr varScale="1">
        <p:scale>
          <a:sx n="69" d="100"/>
          <a:sy n="69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 altLang="hu-HU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u-HU" altLang="hu-HU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 altLang="hu-HU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1882B6-0CA3-4408-9D5A-152CA6CB7B51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hu-HU" altLang="hu-HU"/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endParaRPr lang="hu-HU" altLang="hu-HU"/>
          </a:p>
        </p:txBody>
      </p:sp>
      <p:sp>
        <p:nvSpPr>
          <p:cNvPr id="2263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63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hu-HU" altLang="hu-HU"/>
          </a:p>
        </p:txBody>
      </p:sp>
      <p:sp>
        <p:nvSpPr>
          <p:cNvPr id="2263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59AB99E2-43C2-478D-AA7F-2E930E9479E1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65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198659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98660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1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198662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98663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98664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198665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98666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7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8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9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70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71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986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hu-HU" altLang="hu-HU" noProof="0" smtClean="0"/>
              <a:t>Mintacím szerkesztése</a:t>
            </a:r>
          </a:p>
        </p:txBody>
      </p:sp>
      <p:sp>
        <p:nvSpPr>
          <p:cNvPr id="1986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hu-HU" altLang="hu-HU" noProof="0" smtClean="0"/>
              <a:t>Alcím mintájának szerkesztése</a:t>
            </a:r>
          </a:p>
        </p:txBody>
      </p:sp>
      <p:sp>
        <p:nvSpPr>
          <p:cNvPr id="198674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198675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198676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EB5EAC2-A1C7-41DB-A453-ECA642F3A3EA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ADA1F-2C75-4C5A-A9F5-A36C4B89C8C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1924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1F4D4-B0F5-4A3A-BA52-F4F87806B8D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25251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Cím, szöveg és áb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Online kép helye 3"/>
          <p:cNvSpPr>
            <a:spLocks noGrp="1"/>
          </p:cNvSpPr>
          <p:nvPr>
            <p:ph type="clipArt"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2A59F37-A65C-42C0-AD40-60FC7B0E0A8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31269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9B9ED-0EE9-4E63-8F10-2FEDB6914FA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07893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27960-D6ED-4EC9-A09F-B5429AAD256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48426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FCB92D-CAFE-424A-8A3D-48390D299F6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53139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F4797-A5FD-429A-AB42-845A454374D2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845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36B04-D304-48DC-A8D9-FF11594439E9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1540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6F4D4-1FC8-4A06-8CFE-87C0E76C998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6941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9332F-D123-4CD2-A76F-6FEC5B1A7D0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85066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345FC4-E3BF-4B58-8303-6B08899F000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085449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63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9763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9763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197637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9763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3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976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976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976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1976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hu-HU" altLang="hu-HU"/>
          </a:p>
        </p:txBody>
      </p:sp>
      <p:sp>
        <p:nvSpPr>
          <p:cNvPr id="1976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DD9A288-7EB8-4521-BC32-FE9C6F916894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36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felvi.hu-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D714-92C6-4452-84F7-8879F1E31874}" type="slidenum">
              <a:rPr lang="hu-HU" altLang="hu-HU"/>
              <a:pPr/>
              <a:t>1</a:t>
            </a:fld>
            <a:endParaRPr lang="hu-HU" altLang="hu-H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81200"/>
            <a:ext cx="3695700" cy="4687888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hu-HU" altLang="hu-HU" sz="4400"/>
          </a:p>
          <a:p>
            <a:pPr>
              <a:lnSpc>
                <a:spcPct val="90000"/>
              </a:lnSpc>
            </a:pPr>
            <a:endParaRPr lang="hu-HU" altLang="hu-HU" sz="36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36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000"/>
              <a:t>2013. január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000"/>
              <a:t>Bartáné Kustár Katalin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1800"/>
              <a:t>DE-BTK tanulmányi osztályvezető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900113" y="1125538"/>
            <a:ext cx="6794500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hu-HU" altLang="hu-HU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A 2013-as felvételi eljárásról</a:t>
            </a:r>
          </a:p>
        </p:txBody>
      </p:sp>
      <p:pic>
        <p:nvPicPr>
          <p:cNvPr id="2059" name="Picture 11" descr="MCj021519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060575"/>
            <a:ext cx="3743325" cy="366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1F56-1054-411E-BA89-B78D2BC09D29}" type="slidenum">
              <a:rPr lang="hu-HU" altLang="hu-HU"/>
              <a:pPr/>
              <a:t>10</a:t>
            </a:fld>
            <a:endParaRPr lang="hu-HU" altLang="hu-HU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E-jelentkezés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604250" cy="4616450"/>
          </a:xfrm>
        </p:spPr>
        <p:txBody>
          <a:bodyPr/>
          <a:lstStyle/>
          <a:p>
            <a:r>
              <a:rPr lang="hu-HU" altLang="hu-HU" sz="2800">
                <a:hlinkClick r:id="rId2"/>
              </a:rPr>
              <a:t>www.felvi.hu</a:t>
            </a:r>
            <a:r>
              <a:rPr lang="hu-HU" altLang="hu-HU" sz="2800"/>
              <a:t> – regisztráció </a:t>
            </a:r>
          </a:p>
          <a:p>
            <a:pPr lvl="1"/>
            <a:r>
              <a:rPr lang="hu-HU" altLang="hu-HU" sz="2400"/>
              <a:t>felhasználói név (azonosító)</a:t>
            </a:r>
          </a:p>
          <a:p>
            <a:pPr lvl="1"/>
            <a:r>
              <a:rPr lang="hu-HU" altLang="hu-HU" sz="2400"/>
              <a:t>jelszó</a:t>
            </a:r>
          </a:p>
          <a:p>
            <a:pPr lvl="1"/>
            <a:r>
              <a:rPr lang="hu-HU" altLang="hu-HU" sz="2400"/>
              <a:t>e-mail cím</a:t>
            </a:r>
          </a:p>
          <a:p>
            <a:r>
              <a:rPr lang="hu-HU" altLang="hu-HU" sz="2800" i="1"/>
              <a:t>Az én felvim </a:t>
            </a:r>
            <a:r>
              <a:rPr lang="hu-HU" altLang="hu-HU" sz="2800"/>
              <a:t>menüsorban található az E-felvételi – el kell fogadni a továbblépéshez a felhasználási feltételeket</a:t>
            </a:r>
          </a:p>
          <a:p>
            <a:r>
              <a:rPr lang="hu-HU" altLang="hu-HU" sz="2800">
                <a:solidFill>
                  <a:schemeClr val="accent1"/>
                </a:solidFill>
              </a:rPr>
              <a:t>Egyedi biztonsági kód </a:t>
            </a:r>
            <a:r>
              <a:rPr lang="hu-HU" altLang="hu-HU" sz="2800"/>
              <a:t>– a</a:t>
            </a:r>
            <a:r>
              <a:rPr lang="hu-HU" altLang="hu-HU" sz="2800">
                <a:solidFill>
                  <a:schemeClr val="accent1"/>
                </a:solidFill>
              </a:rPr>
              <a:t> </a:t>
            </a:r>
            <a:r>
              <a:rPr lang="hu-HU" altLang="hu-HU" sz="2800"/>
              <a:t>rendszer automatikusan küldi, a további belépésekhez kell!</a:t>
            </a:r>
          </a:p>
        </p:txBody>
      </p:sp>
      <p:pic>
        <p:nvPicPr>
          <p:cNvPr id="282628" name="Picture 4" descr="MCj0436998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60350"/>
            <a:ext cx="2266950" cy="146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F33B4-92A9-4787-A192-A257E8E90C76}" type="slidenum">
              <a:rPr lang="hu-HU" altLang="hu-HU"/>
              <a:pPr/>
              <a:t>11</a:t>
            </a:fld>
            <a:endParaRPr lang="hu-HU" altLang="hu-HU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E-jelentkezés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353425" cy="5084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400"/>
              <a:t>Dokumentum csatolás: elektronikusan, vagy postai úton is lehet (felvételi azonosító!)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400"/>
          </a:p>
          <a:p>
            <a:pPr>
              <a:lnSpc>
                <a:spcPct val="90000"/>
              </a:lnSpc>
            </a:pPr>
            <a:r>
              <a:rPr lang="hu-HU" altLang="hu-HU" sz="2400"/>
              <a:t>Eljárási díj határideje: </a:t>
            </a:r>
            <a:r>
              <a:rPr lang="hu-HU" altLang="hu-HU" sz="2800">
                <a:solidFill>
                  <a:schemeClr val="accent1"/>
                </a:solidFill>
              </a:rPr>
              <a:t>március 1., </a:t>
            </a:r>
            <a:r>
              <a:rPr lang="hu-HU" altLang="hu-HU" sz="2400"/>
              <a:t>módjai: csak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átutalás vagy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bankkártyás fizetés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hu-HU" altLang="hu-HU" sz="2400"/>
          </a:p>
          <a:p>
            <a:pPr>
              <a:lnSpc>
                <a:spcPct val="90000"/>
              </a:lnSpc>
            </a:pPr>
            <a:r>
              <a:rPr lang="hu-HU" altLang="hu-HU" sz="2400">
                <a:solidFill>
                  <a:schemeClr val="accent1"/>
                </a:solidFill>
              </a:rPr>
              <a:t>Hitelesíteni kell</a:t>
            </a:r>
            <a:r>
              <a:rPr lang="hu-HU" altLang="hu-HU" sz="2400"/>
              <a:t>, anélkül érvénytelen!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Ügyfélkapu regisztrációval (okmányirodákban, de! ideiglenes regisztráció nem elég)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Hitelesítő adatlap (nyomtatvány kinyomtatás, aláírása, postázása) -  határidő: </a:t>
            </a:r>
            <a:r>
              <a:rPr lang="hu-HU" altLang="hu-HU" sz="2400">
                <a:solidFill>
                  <a:schemeClr val="accent1"/>
                </a:solidFill>
              </a:rPr>
              <a:t>2013. március 11.</a:t>
            </a:r>
          </a:p>
        </p:txBody>
      </p:sp>
      <p:pic>
        <p:nvPicPr>
          <p:cNvPr id="283652" name="Picture 4" descr="MCj043699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60350"/>
            <a:ext cx="2266950" cy="146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41C3-588C-4BB1-97A1-EBB960B2C706}" type="slidenum">
              <a:rPr lang="hu-HU" altLang="hu-HU"/>
              <a:pPr/>
              <a:t>12</a:t>
            </a:fld>
            <a:endParaRPr lang="hu-HU" altLang="hu-HU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Mit kell csatolni a jelentkezéshez?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604250" cy="4752975"/>
          </a:xfrm>
        </p:spPr>
        <p:txBody>
          <a:bodyPr/>
          <a:lstStyle/>
          <a:p>
            <a:r>
              <a:rPr lang="hu-HU" altLang="hu-HU" sz="2800"/>
              <a:t>A már rendelkezésre álló és pontszámítás alapjául szolgáló dokumentum </a:t>
            </a:r>
            <a:r>
              <a:rPr lang="hu-HU" altLang="hu-HU" sz="2800">
                <a:solidFill>
                  <a:schemeClr val="accent1"/>
                </a:solidFill>
              </a:rPr>
              <a:t>másolatát</a:t>
            </a:r>
            <a:r>
              <a:rPr lang="hu-HU" altLang="hu-HU" sz="2800"/>
              <a:t> (pl. nyelvvizsga-bizonyítvány).</a:t>
            </a:r>
          </a:p>
          <a:p>
            <a:r>
              <a:rPr lang="hu-HU" altLang="hu-HU" sz="2800"/>
              <a:t>Ha nem rendelkezik még az előírt dokumentummal</a:t>
            </a:r>
          </a:p>
          <a:p>
            <a:pPr lvl="1">
              <a:buFontTx/>
              <a:buNone/>
            </a:pPr>
            <a:r>
              <a:rPr lang="hu-HU" altLang="hu-HU" sz="2400"/>
              <a:t>a végső dokumentum pótlás határideje: </a:t>
            </a:r>
          </a:p>
          <a:p>
            <a:pPr lvl="1">
              <a:buFontTx/>
              <a:buNone/>
            </a:pPr>
            <a:r>
              <a:rPr lang="hu-HU" altLang="hu-HU">
                <a:solidFill>
                  <a:srgbClr val="FF0000"/>
                </a:solidFill>
              </a:rPr>
              <a:t>				2013. július 10.</a:t>
            </a:r>
            <a:r>
              <a:rPr lang="hu-HU" altLang="hu-HU" sz="2400">
                <a:solidFill>
                  <a:schemeClr val="accent1"/>
                </a:solidFill>
              </a:rPr>
              <a:t> </a:t>
            </a:r>
          </a:p>
          <a:p>
            <a:r>
              <a:rPr lang="hu-HU" altLang="hu-HU" sz="2800"/>
              <a:t>Dokumentummásolatokat csak egy példányban!</a:t>
            </a:r>
          </a:p>
          <a:p>
            <a:r>
              <a:rPr lang="hu-HU" altLang="hu-HU" sz="2800"/>
              <a:t>Később küldött másolaton a felvételi azonosító legyen rajta!</a:t>
            </a:r>
          </a:p>
        </p:txBody>
      </p:sp>
      <p:pic>
        <p:nvPicPr>
          <p:cNvPr id="274437" name="Picture 5" descr="MCj043260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188913"/>
            <a:ext cx="1728788" cy="172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BF43-3928-4829-A517-4A69E92C5E1F}" type="slidenum">
              <a:rPr lang="hu-HU" altLang="hu-HU"/>
              <a:pPr/>
              <a:t>13</a:t>
            </a:fld>
            <a:endParaRPr lang="hu-HU" altLang="hu-HU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Mikor érvényes a jelentkezés?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604250" cy="50133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Ha a jelentkező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a</a:t>
            </a:r>
            <a:r>
              <a:rPr lang="hu-HU" altLang="hu-HU" sz="2800">
                <a:solidFill>
                  <a:schemeClr val="accent1"/>
                </a:solidFill>
              </a:rPr>
              <a:t> megfelelő</a:t>
            </a:r>
            <a:r>
              <a:rPr lang="hu-HU" altLang="hu-HU" sz="2800"/>
              <a:t> jelentkezési lapon, elektronikus felületen nyújtotta be a jelentkezését,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megadta a kötelezően megjelölt adatokat,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legalább egy jelentkezési helyet megjelölt, 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a jelentkezési lapot </a:t>
            </a:r>
            <a:r>
              <a:rPr lang="hu-HU" altLang="hu-HU" sz="2800">
                <a:solidFill>
                  <a:schemeClr val="accent1"/>
                </a:solidFill>
              </a:rPr>
              <a:t>aláírta</a:t>
            </a:r>
            <a:r>
              <a:rPr lang="hu-HU" altLang="hu-HU" sz="2800"/>
              <a:t>, E-felvételinél hitelesítette a jelentkezését (ügyfélkapu vagy hitelesítő adatlap beküldése),</a:t>
            </a:r>
          </a:p>
          <a:p>
            <a:pPr>
              <a:lnSpc>
                <a:spcPct val="80000"/>
              </a:lnSpc>
            </a:pPr>
            <a:r>
              <a:rPr lang="hu-HU" altLang="hu-HU" sz="2800">
                <a:solidFill>
                  <a:schemeClr val="accent1"/>
                </a:solidFill>
              </a:rPr>
              <a:t>befizette, átutalta</a:t>
            </a:r>
            <a:r>
              <a:rPr lang="hu-HU" altLang="hu-HU" sz="2800"/>
              <a:t> az eljárási díjat.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2800"/>
          </a:p>
          <a:p>
            <a:pPr>
              <a:lnSpc>
                <a:spcPct val="80000"/>
              </a:lnSpc>
            </a:pPr>
            <a:r>
              <a:rPr lang="hu-HU" altLang="hu-HU" sz="2800"/>
              <a:t>fontos: fénymásolat készítése, ajánlott küldemény, ne az utolsó napon!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2800"/>
          </a:p>
        </p:txBody>
      </p:sp>
      <p:pic>
        <p:nvPicPr>
          <p:cNvPr id="277509" name="Picture 5" descr="MCj04347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0"/>
            <a:ext cx="1622425" cy="170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B6E48-4F65-487F-BB68-2E7EC049EE24}" type="slidenum">
              <a:rPr lang="hu-HU" altLang="hu-HU"/>
              <a:pPr/>
              <a:t>14</a:t>
            </a:fld>
            <a:endParaRPr lang="hu-HU" altLang="hu-HU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33375"/>
            <a:ext cx="7543800" cy="1431925"/>
          </a:xfrm>
        </p:spPr>
        <p:txBody>
          <a:bodyPr/>
          <a:lstStyle/>
          <a:p>
            <a:r>
              <a:rPr lang="hu-HU" altLang="hu-HU"/>
              <a:t>A jelentkezési sorrend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8532812" cy="4687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600"/>
              <a:t>Egy jelentkező egy felvételi eljárásban csak egy helyre vehető fel – ezért fontos!</a:t>
            </a:r>
          </a:p>
          <a:p>
            <a:pPr>
              <a:lnSpc>
                <a:spcPct val="90000"/>
              </a:lnSpc>
            </a:pPr>
            <a:r>
              <a:rPr lang="hu-HU" altLang="hu-HU" sz="2600"/>
              <a:t>A rangsorban szereplő első olyan helyre lesz felvéve, ahová elég a pontszáma.</a:t>
            </a:r>
          </a:p>
          <a:p>
            <a:pPr>
              <a:lnSpc>
                <a:spcPct val="90000"/>
              </a:lnSpc>
            </a:pPr>
            <a:r>
              <a:rPr lang="hu-HU" altLang="hu-HU" sz="2600"/>
              <a:t>Azt írja előre, ahová leginkább szeretne bekerülni!</a:t>
            </a:r>
          </a:p>
          <a:p>
            <a:pPr>
              <a:lnSpc>
                <a:spcPct val="90000"/>
              </a:lnSpc>
            </a:pPr>
            <a:r>
              <a:rPr lang="hu-HU" altLang="hu-HU" sz="2600">
                <a:solidFill>
                  <a:schemeClr val="accent1"/>
                </a:solidFill>
              </a:rPr>
              <a:t>1 alkalommal módosítható a sorrend</a:t>
            </a:r>
            <a:r>
              <a:rPr lang="hu-HU" altLang="hu-HU" sz="2600"/>
              <a:t> </a:t>
            </a:r>
          </a:p>
          <a:p>
            <a:pPr lvl="1">
              <a:lnSpc>
                <a:spcPct val="90000"/>
              </a:lnSpc>
            </a:pPr>
            <a:r>
              <a:rPr lang="hu-HU" altLang="hu-HU" sz="2200">
                <a:solidFill>
                  <a:srgbClr val="FF0000"/>
                </a:solidFill>
              </a:rPr>
              <a:t>2013. július 10-ig</a:t>
            </a:r>
          </a:p>
          <a:p>
            <a:pPr lvl="1">
              <a:lnSpc>
                <a:spcPct val="90000"/>
              </a:lnSpc>
            </a:pPr>
            <a:r>
              <a:rPr lang="hu-HU" altLang="hu-HU" sz="2200"/>
              <a:t>≠ újabb jelentkezési hely megjelölése!</a:t>
            </a:r>
          </a:p>
          <a:p>
            <a:pPr lvl="1">
              <a:lnSpc>
                <a:spcPct val="90000"/>
              </a:lnSpc>
            </a:pPr>
            <a:r>
              <a:rPr lang="hu-HU" altLang="hu-HU" sz="2200"/>
              <a:t>a módosítás már nem módosítható vissza vagy tovább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600">
                <a:solidFill>
                  <a:schemeClr val="accent1"/>
                </a:solidFill>
                <a:hlinkClick r:id="rId2"/>
              </a:rPr>
              <a:t>www.felvi.hu</a:t>
            </a:r>
            <a:r>
              <a:rPr lang="hu-HU" altLang="hu-HU" sz="2600">
                <a:solidFill>
                  <a:schemeClr val="accent1"/>
                </a:solidFill>
              </a:rPr>
              <a:t> </a:t>
            </a:r>
            <a:r>
              <a:rPr lang="hu-HU" altLang="hu-HU" sz="2600"/>
              <a:t>–</a:t>
            </a:r>
            <a:r>
              <a:rPr lang="hu-HU" altLang="hu-HU" sz="2600">
                <a:solidFill>
                  <a:schemeClr val="accent1"/>
                </a:solidFill>
              </a:rPr>
              <a:t> </a:t>
            </a:r>
            <a:r>
              <a:rPr lang="hu-HU" altLang="hu-HU" sz="2600"/>
              <a:t>Kérvénytár (nyomtatványok adatmódosításhoz, sorrendmódosításhoz, stb.)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600"/>
          </a:p>
        </p:txBody>
      </p:sp>
      <p:pic>
        <p:nvPicPr>
          <p:cNvPr id="278532" name="Picture 4" descr="MCj039812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8913"/>
            <a:ext cx="16764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723ED-9D19-481D-BD24-8BD481DDDED8}" type="slidenum">
              <a:rPr lang="hu-HU" altLang="hu-HU"/>
              <a:pPr/>
              <a:t>15</a:t>
            </a:fld>
            <a:endParaRPr lang="hu-HU" altLang="hu-HU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Felvételi döntés után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8353425" cy="4876800"/>
          </a:xfrm>
        </p:spPr>
        <p:txBody>
          <a:bodyPr/>
          <a:lstStyle/>
          <a:p>
            <a:r>
              <a:rPr lang="hu-HU" altLang="hu-HU"/>
              <a:t>Ponthúzás várható időpontja: </a:t>
            </a:r>
          </a:p>
          <a:p>
            <a:pPr lvl="1">
              <a:buFontTx/>
              <a:buNone/>
            </a:pPr>
            <a:r>
              <a:rPr lang="hu-HU" altLang="hu-HU" sz="3200">
                <a:solidFill>
                  <a:srgbClr val="FF0000"/>
                </a:solidFill>
              </a:rPr>
              <a:t>2013. július 24.</a:t>
            </a:r>
          </a:p>
          <a:p>
            <a:r>
              <a:rPr lang="hu-HU" altLang="hu-HU"/>
              <a:t>Ha a kívánt intézmény megjelölt szakjára nyert felvételt – beiratkozás </a:t>
            </a:r>
          </a:p>
          <a:p>
            <a:r>
              <a:rPr lang="hu-HU" altLang="hu-HU"/>
              <a:t>Ha nem oda vették fel, ahová szeretett volna bekerülni</a:t>
            </a:r>
          </a:p>
          <a:p>
            <a:pPr lvl="1"/>
            <a:r>
              <a:rPr lang="hu-HU" altLang="hu-HU" sz="2400"/>
              <a:t>ha rosszul számolták a pontokat – jogorvoslati eljárás</a:t>
            </a:r>
          </a:p>
          <a:p>
            <a:pPr lvl="1"/>
            <a:r>
              <a:rPr lang="hu-HU" altLang="hu-HU" sz="2400"/>
              <a:t>ha a pontszám nem volt elég – új felvételi vagy halasztás, átjelentkezés</a:t>
            </a:r>
          </a:p>
        </p:txBody>
      </p:sp>
      <p:pic>
        <p:nvPicPr>
          <p:cNvPr id="284678" name="Picture 6" descr="MCj043383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6833-DC8E-48FD-B3FB-51A561DD494C}" type="slidenum">
              <a:rPr lang="hu-HU" altLang="hu-HU"/>
              <a:pPr/>
              <a:t>16</a:t>
            </a:fld>
            <a:endParaRPr lang="hu-HU" altLang="hu-HU"/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60350"/>
            <a:ext cx="5689600" cy="1431925"/>
          </a:xfrm>
        </p:spPr>
        <p:txBody>
          <a:bodyPr/>
          <a:lstStyle/>
          <a:p>
            <a:r>
              <a:rPr lang="hu-HU" altLang="hu-HU"/>
              <a:t>Pontszámítás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424863" cy="5013325"/>
          </a:xfrm>
        </p:spPr>
        <p:txBody>
          <a:bodyPr/>
          <a:lstStyle/>
          <a:p>
            <a:r>
              <a:rPr lang="hu-HU" altLang="hu-HU"/>
              <a:t>Két érettségi tárgyból számolnak érettségi pontokat </a:t>
            </a:r>
          </a:p>
          <a:p>
            <a:pPr lvl="1"/>
            <a:r>
              <a:rPr lang="hu-HU" altLang="hu-HU" sz="2400"/>
              <a:t>pl: magyar: magyar (E) </a:t>
            </a:r>
            <a:r>
              <a:rPr lang="hu-HU" altLang="hu-HU" sz="2400">
                <a:solidFill>
                  <a:schemeClr val="accent1"/>
                </a:solidFill>
              </a:rPr>
              <a:t>és</a:t>
            </a:r>
            <a:r>
              <a:rPr lang="hu-HU" altLang="hu-HU" sz="2400"/>
              <a:t> latin nyelv </a:t>
            </a:r>
            <a:r>
              <a:rPr lang="hu-HU" altLang="hu-HU" sz="2400">
                <a:solidFill>
                  <a:schemeClr val="accent1"/>
                </a:solidFill>
              </a:rPr>
              <a:t>vagy </a:t>
            </a:r>
            <a:r>
              <a:rPr lang="hu-HU" altLang="hu-HU" sz="2400"/>
              <a:t>történelem </a:t>
            </a:r>
            <a:r>
              <a:rPr lang="hu-HU" altLang="hu-HU" sz="2400">
                <a:solidFill>
                  <a:schemeClr val="accent1"/>
                </a:solidFill>
              </a:rPr>
              <a:t>vagy</a:t>
            </a:r>
            <a:r>
              <a:rPr lang="hu-HU" altLang="hu-HU" sz="2400"/>
              <a:t> egy idegen nyelv (angol, francia, német, olasz, orosz, spanyol)</a:t>
            </a:r>
          </a:p>
          <a:p>
            <a:pPr lvl="1">
              <a:buFontTx/>
              <a:buNone/>
            </a:pPr>
            <a:r>
              <a:rPr lang="hu-HU" altLang="hu-HU"/>
              <a:t>	</a:t>
            </a:r>
            <a:r>
              <a:rPr lang="hu-HU" altLang="hu-HU" sz="2400"/>
              <a:t>lásd: Felvételi Tájékoztató!</a:t>
            </a:r>
          </a:p>
          <a:p>
            <a:r>
              <a:rPr lang="hu-HU" altLang="hu-HU"/>
              <a:t>Maximális pontszám: </a:t>
            </a:r>
          </a:p>
          <a:p>
            <a:pPr lvl="1">
              <a:buFontTx/>
              <a:buNone/>
            </a:pPr>
            <a:r>
              <a:rPr lang="hu-HU" altLang="hu-HU">
                <a:solidFill>
                  <a:schemeClr val="accent1"/>
                </a:solidFill>
              </a:rPr>
              <a:t>500</a:t>
            </a:r>
            <a:r>
              <a:rPr lang="hu-HU" altLang="hu-HU"/>
              <a:t> (400+100) pont</a:t>
            </a:r>
          </a:p>
          <a:p>
            <a:r>
              <a:rPr lang="hu-HU" altLang="hu-HU"/>
              <a:t>Minimum ponthatár: </a:t>
            </a:r>
            <a:r>
              <a:rPr lang="hu-HU" altLang="hu-HU">
                <a:solidFill>
                  <a:schemeClr val="accent1"/>
                </a:solidFill>
              </a:rPr>
              <a:t>240</a:t>
            </a:r>
            <a:r>
              <a:rPr lang="hu-HU" altLang="hu-HU"/>
              <a:t> pont</a:t>
            </a:r>
          </a:p>
        </p:txBody>
      </p:sp>
      <p:pic>
        <p:nvPicPr>
          <p:cNvPr id="253957" name="Picture 5" descr="MCj04044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3375"/>
            <a:ext cx="18097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096F9-280D-4A66-9D46-7528D23AA89E}" type="slidenum">
              <a:rPr lang="hu-HU" altLang="hu-HU"/>
              <a:pPr/>
              <a:t>17</a:t>
            </a:fld>
            <a:endParaRPr lang="hu-HU" altLang="hu-HU"/>
          </a:p>
        </p:txBody>
      </p: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33375"/>
            <a:ext cx="6894512" cy="1431925"/>
          </a:xfrm>
        </p:spPr>
        <p:txBody>
          <a:bodyPr/>
          <a:lstStyle/>
          <a:p>
            <a:r>
              <a:rPr lang="hu-HU" altLang="hu-HU" sz="3600"/>
              <a:t>Hogyan lesz 500 pont?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1200"/>
            <a:ext cx="8675687" cy="48768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hu-HU" altLang="hu-HU"/>
              <a:t>Alapképzés, osztatlan képzés esetén</a:t>
            </a:r>
            <a:r>
              <a:rPr lang="hu-HU" altLang="hu-HU">
                <a:solidFill>
                  <a:schemeClr val="accent1"/>
                </a:solidFill>
              </a:rPr>
              <a:t> két</a:t>
            </a:r>
            <a:r>
              <a:rPr lang="hu-HU" altLang="hu-HU"/>
              <a:t> fajta számítási módszer: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hu-HU" altLang="hu-HU"/>
              <a:t>a tanulmányi + az érettségi pontok összegének számítása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hu-HU" altLang="hu-HU"/>
              <a:t>az érettségi pontok kétszerezése.</a:t>
            </a:r>
          </a:p>
          <a:p>
            <a:pPr marL="609600" indent="-609600">
              <a:lnSpc>
                <a:spcPct val="90000"/>
              </a:lnSpc>
            </a:pPr>
            <a:r>
              <a:rPr lang="hu-HU" altLang="hu-HU"/>
              <a:t>Felsőoktatási  szakképzés esetén </a:t>
            </a:r>
            <a:r>
              <a:rPr lang="hu-HU" altLang="hu-HU">
                <a:solidFill>
                  <a:schemeClr val="accent1"/>
                </a:solidFill>
              </a:rPr>
              <a:t>+ 1</a:t>
            </a:r>
            <a:r>
              <a:rPr lang="hu-HU" altLang="hu-HU"/>
              <a:t> számítási mód: a tanulmányi pontok kétszerezése.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hu-HU" altLang="hu-HU" sz="2800"/>
              <a:t>	Automatikusan a legkedvezőbb pontszámítást alkalmazzák + többletpontok</a:t>
            </a:r>
          </a:p>
        </p:txBody>
      </p:sp>
      <p:pic>
        <p:nvPicPr>
          <p:cNvPr id="254980" name="Picture 4" descr="MCj04044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3375"/>
            <a:ext cx="18097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F0C4C-C684-4734-9354-108DD36DA8C1}" type="slidenum">
              <a:rPr lang="hu-HU" altLang="hu-HU"/>
              <a:pPr/>
              <a:t>18</a:t>
            </a:fld>
            <a:endParaRPr lang="hu-HU" altLang="hu-HU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04813"/>
            <a:ext cx="6192837" cy="1431925"/>
          </a:xfrm>
        </p:spPr>
        <p:txBody>
          <a:bodyPr/>
          <a:lstStyle/>
          <a:p>
            <a:r>
              <a:rPr lang="hu-HU" altLang="hu-HU" sz="3600"/>
              <a:t>Hogyan lesz 500 pont?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604250" cy="5084762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hu-HU" altLang="hu-HU" sz="2800">
                <a:solidFill>
                  <a:schemeClr val="accent1"/>
                </a:solidFill>
              </a:rPr>
              <a:t>Tanulmányi pontok</a:t>
            </a:r>
            <a:r>
              <a:rPr lang="hu-HU" altLang="hu-HU" sz="2800"/>
              <a:t>: max. </a:t>
            </a:r>
            <a:r>
              <a:rPr lang="hu-HU" altLang="hu-HU" sz="2800">
                <a:solidFill>
                  <a:schemeClr val="accent1"/>
                </a:solidFill>
              </a:rPr>
              <a:t>200</a:t>
            </a:r>
            <a:r>
              <a:rPr lang="hu-HU" altLang="hu-HU" sz="2800"/>
              <a:t> pont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hu-HU" altLang="hu-HU" sz="2400"/>
              <a:t>max. </a:t>
            </a:r>
            <a:r>
              <a:rPr lang="hu-HU" altLang="hu-HU" sz="2400">
                <a:solidFill>
                  <a:schemeClr val="accent1"/>
                </a:solidFill>
              </a:rPr>
              <a:t>100</a:t>
            </a:r>
            <a:r>
              <a:rPr lang="hu-HU" altLang="hu-HU" sz="2400"/>
              <a:t> pont: 5 tantárgy</a:t>
            </a:r>
          </a:p>
          <a:p>
            <a:pPr marL="1752600" lvl="3" indent="-381000">
              <a:lnSpc>
                <a:spcPct val="80000"/>
              </a:lnSpc>
              <a:buFontTx/>
              <a:buAutoNum type="arabicPeriod"/>
            </a:pPr>
            <a:r>
              <a:rPr lang="hu-HU" altLang="hu-HU" sz="1800"/>
              <a:t>magyar nyelv és irodalom (évenként a két osztályzat átlaga)</a:t>
            </a:r>
          </a:p>
          <a:p>
            <a:pPr marL="1752600" lvl="3" indent="-381000">
              <a:lnSpc>
                <a:spcPct val="80000"/>
              </a:lnSpc>
              <a:buFontTx/>
              <a:buAutoNum type="arabicPeriod"/>
            </a:pPr>
            <a:r>
              <a:rPr lang="hu-HU" altLang="hu-HU" sz="1800"/>
              <a:t>matematika </a:t>
            </a:r>
          </a:p>
          <a:p>
            <a:pPr marL="1752600" lvl="3" indent="-381000">
              <a:lnSpc>
                <a:spcPct val="80000"/>
              </a:lnSpc>
              <a:buFontTx/>
              <a:buAutoNum type="arabicPeriod"/>
            </a:pPr>
            <a:r>
              <a:rPr lang="hu-HU" altLang="hu-HU" sz="1800"/>
              <a:t>történelem</a:t>
            </a:r>
          </a:p>
          <a:p>
            <a:pPr marL="1752600" lvl="3" indent="-381000">
              <a:lnSpc>
                <a:spcPct val="80000"/>
              </a:lnSpc>
              <a:buFontTx/>
              <a:buAutoNum type="arabicPeriod"/>
            </a:pPr>
            <a:r>
              <a:rPr lang="hu-HU" altLang="hu-HU" sz="1800"/>
              <a:t>idegen nyelv</a:t>
            </a:r>
          </a:p>
          <a:p>
            <a:pPr marL="1752600" lvl="3" indent="-381000">
              <a:lnSpc>
                <a:spcPct val="80000"/>
              </a:lnSpc>
              <a:buFontTx/>
              <a:buAutoNum type="arabicPeriod"/>
            </a:pPr>
            <a:r>
              <a:rPr lang="hu-HU" altLang="hu-HU" sz="1800"/>
              <a:t>választott tárgy = </a:t>
            </a:r>
            <a:r>
              <a:rPr lang="hu-HU" altLang="hu-HU" sz="1800">
                <a:solidFill>
                  <a:schemeClr val="accent1"/>
                </a:solidFill>
              </a:rPr>
              <a:t>természettudományi</a:t>
            </a:r>
            <a:r>
              <a:rPr lang="hu-HU" altLang="hu-HU" sz="1800"/>
              <a:t> (biológia, fizika, kémia, földrajz, természettudomány)</a:t>
            </a:r>
            <a:br>
              <a:rPr lang="hu-HU" altLang="hu-HU" sz="1800"/>
            </a:br>
            <a:r>
              <a:rPr lang="hu-HU" altLang="hu-HU" sz="1800"/>
              <a:t>(1 tárgy 2 évig tanulva, vagy 2 tárgy 1-1 évig tanulva)</a:t>
            </a:r>
          </a:p>
          <a:p>
            <a:pPr marL="990600" lvl="1" indent="-533400">
              <a:lnSpc>
                <a:spcPct val="80000"/>
              </a:lnSpc>
              <a:buFontTx/>
              <a:buNone/>
            </a:pPr>
            <a:r>
              <a:rPr lang="hu-HU" altLang="hu-HU" sz="2400"/>
              <a:t>	a 3. és 4. év végi érdemjegyek összegének kétszerese (25 + 25) x 2=100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 startAt="2"/>
            </a:pPr>
            <a:r>
              <a:rPr lang="hu-HU" altLang="hu-HU" sz="2400"/>
              <a:t>max. </a:t>
            </a:r>
            <a:r>
              <a:rPr lang="hu-HU" altLang="hu-HU" sz="2400">
                <a:solidFill>
                  <a:schemeClr val="accent1"/>
                </a:solidFill>
              </a:rPr>
              <a:t>100</a:t>
            </a:r>
            <a:r>
              <a:rPr lang="hu-HU" altLang="hu-HU" sz="2400"/>
              <a:t> pont: az érettségi bizonyítványban szereplő 4 kötelező és egy szabadon választható (nem kell természettudományinak lennie!) tárgy százalékos eredményének átlaga egész számra kerekítve pl: (65+82+91+72+87):5</a:t>
            </a:r>
            <a:r>
              <a:rPr lang="en-US" altLang="hu-HU" sz="2400"/>
              <a:t>~</a:t>
            </a:r>
            <a:r>
              <a:rPr lang="hu-HU" altLang="hu-HU" sz="2400"/>
              <a:t>79</a:t>
            </a:r>
            <a:endParaRPr lang="en-US" altLang="hu-HU" sz="2400"/>
          </a:p>
        </p:txBody>
      </p:sp>
      <p:pic>
        <p:nvPicPr>
          <p:cNvPr id="256004" name="Picture 4" descr="MCj04044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3375"/>
            <a:ext cx="18097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7F1C-6423-408A-BEB9-D7762879DA79}" type="slidenum">
              <a:rPr lang="hu-HU" altLang="hu-HU"/>
              <a:pPr/>
              <a:t>19</a:t>
            </a:fld>
            <a:endParaRPr lang="hu-HU" altLang="hu-HU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3600"/>
              <a:t>Hogyan lesz 500 pont?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424863" cy="4876800"/>
          </a:xfrm>
        </p:spPr>
        <p:txBody>
          <a:bodyPr/>
          <a:lstStyle/>
          <a:p>
            <a:r>
              <a:rPr lang="hu-HU" altLang="hu-HU">
                <a:solidFill>
                  <a:schemeClr val="accent1"/>
                </a:solidFill>
              </a:rPr>
              <a:t>Érettségi pontok</a:t>
            </a:r>
            <a:r>
              <a:rPr lang="hu-HU" altLang="hu-HU"/>
              <a:t>: max. </a:t>
            </a:r>
            <a:r>
              <a:rPr lang="hu-HU" altLang="hu-HU">
                <a:solidFill>
                  <a:schemeClr val="accent1"/>
                </a:solidFill>
              </a:rPr>
              <a:t>200</a:t>
            </a:r>
            <a:r>
              <a:rPr lang="hu-HU" altLang="hu-HU"/>
              <a:t> pont</a:t>
            </a:r>
          </a:p>
          <a:p>
            <a:pPr lvl="1"/>
            <a:r>
              <a:rPr lang="hu-HU" altLang="hu-HU"/>
              <a:t>az adott képzési területen előírt érettségi tárgyakból</a:t>
            </a:r>
          </a:p>
          <a:p>
            <a:pPr lvl="1"/>
            <a:r>
              <a:rPr lang="hu-HU" altLang="hu-HU"/>
              <a:t>a jelentkező számára leginkább kedvező két érettségi tárgy vizsgaeredményei alapján</a:t>
            </a:r>
          </a:p>
          <a:p>
            <a:pPr lvl="1"/>
            <a:r>
              <a:rPr lang="hu-HU" altLang="hu-HU"/>
              <a:t>a pontok száma egyenlő (mind közép-, mind emelt szinten) az érettségi vizsgán elért százalékos eredménnyel</a:t>
            </a:r>
            <a:br>
              <a:rPr lang="hu-HU" altLang="hu-HU"/>
            </a:br>
            <a:endParaRPr lang="hu-HU" altLang="hu-HU"/>
          </a:p>
          <a:p>
            <a:pPr lvl="1">
              <a:buFontTx/>
              <a:buNone/>
            </a:pPr>
            <a:r>
              <a:rPr lang="hu-HU" altLang="hu-HU"/>
              <a:t>Pl: (86%=86 pont)+(93%=93 pont)=179 pont</a:t>
            </a:r>
          </a:p>
        </p:txBody>
      </p:sp>
      <p:pic>
        <p:nvPicPr>
          <p:cNvPr id="257028" name="Picture 4" descr="MCj04044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3375"/>
            <a:ext cx="18097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69A10-8C0F-46B2-92AD-C689983BB5EE}" type="slidenum">
              <a:rPr lang="hu-HU" altLang="hu-HU"/>
              <a:pPr/>
              <a:t>2</a:t>
            </a:fld>
            <a:endParaRPr lang="hu-HU" altLang="hu-HU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Miről kell dönteni?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070850" cy="4471988"/>
          </a:xfrm>
        </p:spPr>
        <p:txBody>
          <a:bodyPr/>
          <a:lstStyle/>
          <a:p>
            <a:r>
              <a:rPr lang="hu-HU" altLang="hu-HU" sz="2800"/>
              <a:t>Mit? </a:t>
            </a:r>
          </a:p>
          <a:p>
            <a:pPr lvl="1"/>
            <a:r>
              <a:rPr lang="hu-HU" altLang="hu-HU" sz="2400"/>
              <a:t>szak (reál vagy humán, osztatlan vagy alapképzés, munkarend, bejutási esélyek, elhelyezkedési esélyek végzés után)</a:t>
            </a:r>
          </a:p>
          <a:p>
            <a:r>
              <a:rPr lang="hu-HU" altLang="hu-HU" sz="2800"/>
              <a:t>Hol? </a:t>
            </a:r>
          </a:p>
          <a:p>
            <a:pPr lvl="1"/>
            <a:r>
              <a:rPr lang="hu-HU" altLang="hu-HU" sz="2400"/>
              <a:t>felsőoktatási intézmény (helyben vagy távol)</a:t>
            </a:r>
          </a:p>
          <a:p>
            <a:r>
              <a:rPr lang="hu-HU" altLang="hu-HU" sz="2800"/>
              <a:t>Mennyiért? </a:t>
            </a:r>
          </a:p>
          <a:p>
            <a:pPr lvl="1"/>
            <a:r>
              <a:rPr lang="hu-HU" altLang="hu-HU" sz="2400"/>
              <a:t>finanszírozás (állami ösztöndíjas vagy önköltséges) – egy évre szól, utána teljesítmény függő és átjárható</a:t>
            </a:r>
          </a:p>
        </p:txBody>
      </p:sp>
      <p:pic>
        <p:nvPicPr>
          <p:cNvPr id="272390" name="Picture 6" descr="MCj044149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263" y="0"/>
            <a:ext cx="1836737" cy="183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19DA-8A20-4D93-A3CA-8B6AB4C8E9F3}" type="slidenum">
              <a:rPr lang="hu-HU" altLang="hu-HU"/>
              <a:pPr/>
              <a:t>20</a:t>
            </a:fld>
            <a:endParaRPr lang="hu-HU" altLang="hu-HU"/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3600"/>
              <a:t>Többletpontok </a:t>
            </a:r>
            <a:br>
              <a:rPr lang="hu-HU" altLang="hu-HU" sz="3600"/>
            </a:br>
            <a:r>
              <a:rPr lang="hu-HU" altLang="hu-HU" sz="3600"/>
              <a:t>(</a:t>
            </a:r>
            <a:r>
              <a:rPr lang="hu-HU" altLang="hu-HU" sz="3600">
                <a:solidFill>
                  <a:schemeClr val="accent1"/>
                </a:solidFill>
              </a:rPr>
              <a:t>max.</a:t>
            </a:r>
            <a:r>
              <a:rPr lang="hu-HU" altLang="hu-HU" sz="3600"/>
              <a:t> 100 pont)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047038" cy="4876800"/>
          </a:xfrm>
        </p:spPr>
        <p:txBody>
          <a:bodyPr/>
          <a:lstStyle/>
          <a:p>
            <a:pPr marL="609600" indent="-609600"/>
            <a:r>
              <a:rPr lang="hu-HU" altLang="hu-HU"/>
              <a:t>Emelt szintű érettségi vizsga – vizsgánként </a:t>
            </a:r>
            <a:r>
              <a:rPr lang="hu-HU" altLang="hu-HU">
                <a:solidFill>
                  <a:schemeClr val="accent1"/>
                </a:solidFill>
              </a:rPr>
              <a:t>50 </a:t>
            </a:r>
            <a:r>
              <a:rPr lang="hu-HU" altLang="hu-HU"/>
              <a:t>- </a:t>
            </a:r>
            <a:r>
              <a:rPr lang="hu-HU" altLang="hu-HU">
                <a:solidFill>
                  <a:schemeClr val="accent1"/>
                </a:solidFill>
              </a:rPr>
              <a:t>50</a:t>
            </a:r>
            <a:r>
              <a:rPr lang="hu-HU" altLang="hu-HU"/>
              <a:t> pont</a:t>
            </a:r>
          </a:p>
          <a:p>
            <a:pPr marL="1371600" lvl="2" indent="-457200">
              <a:buFont typeface="Wingdings" panose="05000000000000000000" pitchFamily="2" charset="2"/>
              <a:buNone/>
            </a:pPr>
            <a:r>
              <a:rPr lang="hu-HU" altLang="hu-HU"/>
              <a:t>(legalább 45%-os eredmény elérése esetén)</a:t>
            </a:r>
          </a:p>
          <a:p>
            <a:pPr marL="609600" indent="-609600"/>
            <a:r>
              <a:rPr lang="hu-HU" altLang="hu-HU"/>
              <a:t>Nyelvvizsga – max. </a:t>
            </a:r>
            <a:r>
              <a:rPr lang="hu-HU" altLang="hu-HU">
                <a:solidFill>
                  <a:schemeClr val="accent1"/>
                </a:solidFill>
              </a:rPr>
              <a:t>40</a:t>
            </a:r>
            <a:r>
              <a:rPr lang="hu-HU" altLang="hu-HU"/>
              <a:t> pont</a:t>
            </a:r>
          </a:p>
          <a:p>
            <a:pPr marL="1371600" lvl="2" indent="-457200">
              <a:buFont typeface="Wingdings" panose="05000000000000000000" pitchFamily="2" charset="2"/>
              <a:buAutoNum type="arabicPeriod"/>
            </a:pPr>
            <a:r>
              <a:rPr lang="hu-HU" altLang="hu-HU"/>
              <a:t>B2 komplex=középfokú C típusú – 28 pont</a:t>
            </a:r>
          </a:p>
          <a:p>
            <a:pPr marL="1371600" lvl="2" indent="-457200">
              <a:buFont typeface="Wingdings" panose="05000000000000000000" pitchFamily="2" charset="2"/>
              <a:buAutoNum type="arabicPeriod"/>
            </a:pPr>
            <a:r>
              <a:rPr lang="hu-HU" altLang="hu-HU"/>
              <a:t>C1 komplex=felsőfokú C típusú – 40 pont	</a:t>
            </a:r>
          </a:p>
          <a:p>
            <a:pPr marL="609600" indent="-609600"/>
            <a:r>
              <a:rPr lang="hu-HU" altLang="hu-HU"/>
              <a:t>OKTV helyezések – max. </a:t>
            </a:r>
            <a:r>
              <a:rPr lang="hu-HU" altLang="hu-HU">
                <a:solidFill>
                  <a:schemeClr val="accent1"/>
                </a:solidFill>
              </a:rPr>
              <a:t>80</a:t>
            </a:r>
            <a:r>
              <a:rPr lang="hu-HU" altLang="hu-HU"/>
              <a:t> pont</a:t>
            </a:r>
          </a:p>
          <a:p>
            <a:pPr marL="1371600" lvl="2" indent="-457200">
              <a:buFont typeface="Wingdings" panose="05000000000000000000" pitchFamily="2" charset="2"/>
              <a:buAutoNum type="arabicPeriod"/>
            </a:pPr>
            <a:r>
              <a:rPr lang="hu-HU" altLang="hu-HU"/>
              <a:t>1-10. helyezés – 80 pont</a:t>
            </a:r>
          </a:p>
          <a:p>
            <a:pPr marL="1371600" lvl="2" indent="-457200">
              <a:buFont typeface="Wingdings" panose="05000000000000000000" pitchFamily="2" charset="2"/>
              <a:buAutoNum type="arabicPeriod"/>
            </a:pPr>
            <a:r>
              <a:rPr lang="hu-HU" altLang="hu-HU"/>
              <a:t>11-20. helyezés – 40 pont</a:t>
            </a:r>
          </a:p>
          <a:p>
            <a:pPr marL="1371600" lvl="2" indent="-457200">
              <a:buFont typeface="Wingdings" panose="05000000000000000000" pitchFamily="2" charset="2"/>
              <a:buAutoNum type="arabicPeriod"/>
            </a:pPr>
            <a:r>
              <a:rPr lang="hu-HU" altLang="hu-HU"/>
              <a:t>21-30. helyezés – 20 pont</a:t>
            </a:r>
          </a:p>
          <a:p>
            <a:pPr marL="1371600" lvl="2" indent="-457200">
              <a:buFont typeface="Wingdings" panose="05000000000000000000" pitchFamily="2" charset="2"/>
              <a:buAutoNum type="arabicPeriod"/>
            </a:pPr>
            <a:endParaRPr lang="hu-HU" altLang="hu-HU"/>
          </a:p>
        </p:txBody>
      </p:sp>
      <p:pic>
        <p:nvPicPr>
          <p:cNvPr id="258052" name="Picture 4" descr="MCj04044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3375"/>
            <a:ext cx="18097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BC913-9606-4B31-9468-628BF593B54B}" type="slidenum">
              <a:rPr lang="hu-HU" altLang="hu-HU"/>
              <a:pPr/>
              <a:t>21</a:t>
            </a:fld>
            <a:endParaRPr lang="hu-HU" altLang="hu-HU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3600"/>
              <a:t>Többletpontok </a:t>
            </a:r>
            <a:br>
              <a:rPr lang="hu-HU" altLang="hu-HU" sz="3600"/>
            </a:br>
            <a:r>
              <a:rPr lang="hu-HU" altLang="hu-HU" sz="3600"/>
              <a:t>(</a:t>
            </a:r>
            <a:r>
              <a:rPr lang="hu-HU" altLang="hu-HU" sz="3600">
                <a:solidFill>
                  <a:schemeClr val="accent1"/>
                </a:solidFill>
              </a:rPr>
              <a:t>max.</a:t>
            </a:r>
            <a:r>
              <a:rPr lang="hu-HU" altLang="hu-HU" sz="3600"/>
              <a:t> 100 pont)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070850" cy="4616450"/>
          </a:xfrm>
        </p:spPr>
        <p:txBody>
          <a:bodyPr/>
          <a:lstStyle/>
          <a:p>
            <a:pPr marL="609600" indent="-609600"/>
            <a:r>
              <a:rPr lang="hu-HU" altLang="hu-HU"/>
              <a:t>Előnyben részesítés – max. </a:t>
            </a:r>
            <a:r>
              <a:rPr lang="hu-HU" altLang="hu-HU">
                <a:solidFill>
                  <a:schemeClr val="accent1"/>
                </a:solidFill>
              </a:rPr>
              <a:t>40</a:t>
            </a:r>
            <a:r>
              <a:rPr lang="hu-HU" altLang="hu-HU"/>
              <a:t> pont</a:t>
            </a:r>
          </a:p>
          <a:p>
            <a:pPr marL="1371600" lvl="2" indent="-457200">
              <a:buFont typeface="Wingdings" panose="05000000000000000000" pitchFamily="2" charset="2"/>
              <a:buAutoNum type="arabicPeriod"/>
            </a:pPr>
            <a:r>
              <a:rPr lang="hu-HU" altLang="hu-HU"/>
              <a:t>Fogyatékkal élő jelentkező – 40 pont</a:t>
            </a:r>
          </a:p>
          <a:p>
            <a:pPr marL="1371600" lvl="2" indent="-457200">
              <a:buFont typeface="Wingdings" panose="05000000000000000000" pitchFamily="2" charset="2"/>
              <a:buAutoNum type="arabicPeriod"/>
            </a:pPr>
            <a:r>
              <a:rPr lang="hu-HU" altLang="hu-HU"/>
              <a:t>Gyes, gyed, stb. – 40 pont</a:t>
            </a:r>
          </a:p>
          <a:p>
            <a:pPr marL="1371600" lvl="2" indent="-457200">
              <a:buFont typeface="Wingdings" panose="05000000000000000000" pitchFamily="2" charset="2"/>
              <a:buAutoNum type="arabicPeriod"/>
            </a:pPr>
            <a:r>
              <a:rPr lang="hu-HU" altLang="hu-HU"/>
              <a:t>Hátrányos helyzet – 40 pont (HHH kategória megszűnt)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hu-HU" altLang="hu-HU"/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hu-HU" altLang="hu-HU"/>
              <a:t>Megjegyzés: „sláger”szakokra többletpont nélkül nehéz bejutni.</a:t>
            </a:r>
          </a:p>
        </p:txBody>
      </p:sp>
      <p:pic>
        <p:nvPicPr>
          <p:cNvPr id="259076" name="Picture 4" descr="MCj04044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3375"/>
            <a:ext cx="18097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85FA-DE1F-4AC5-9CA4-F7EC13521ED3}" type="slidenum">
              <a:rPr lang="hu-HU" altLang="hu-HU"/>
              <a:pPr/>
              <a:t>22</a:t>
            </a:fld>
            <a:endParaRPr lang="hu-HU" altLang="hu-HU"/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3600"/>
              <a:t>Tudnivalók a többletpontok kapcsán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7999412" cy="487680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hu-HU" altLang="hu-HU" sz="2800"/>
              <a:t>Emelt szintű érettségi, OKTV, TUDOK: </a:t>
            </a:r>
          </a:p>
          <a:p>
            <a:pPr marL="990600" lvl="1" indent="-533400">
              <a:lnSpc>
                <a:spcPct val="80000"/>
              </a:lnSpc>
            </a:pPr>
            <a:r>
              <a:rPr lang="hu-HU" altLang="hu-HU" sz="2400"/>
              <a:t>ha az adott alapszakhoz rendelt érettségi tárgyakból teljesíti </a:t>
            </a:r>
            <a:r>
              <a:rPr lang="hu-HU" altLang="hu-HU" sz="1800"/>
              <a:t>(kötelező legalább egy emelt - 237/2006. (XI. 27.) Korm. rendelet</a:t>
            </a:r>
            <a:r>
              <a:rPr lang="hu-HU" altLang="hu-HU" sz="2400"/>
              <a:t> </a:t>
            </a:r>
            <a:r>
              <a:rPr lang="hu-HU" altLang="hu-HU" sz="1800"/>
              <a:t>tartalmazza a konkrét tárgyat)</a:t>
            </a:r>
          </a:p>
          <a:p>
            <a:pPr marL="609600" indent="-609600">
              <a:lnSpc>
                <a:spcPct val="80000"/>
              </a:lnSpc>
            </a:pPr>
            <a:r>
              <a:rPr lang="hu-HU" altLang="hu-HU" sz="2800"/>
              <a:t>Nyelvvizsga:</a:t>
            </a:r>
          </a:p>
          <a:p>
            <a:pPr marL="1371600" lvl="2" indent="-457200">
              <a:lnSpc>
                <a:spcPct val="80000"/>
              </a:lnSpc>
              <a:buFontTx/>
              <a:buAutoNum type="arabicPeriod"/>
            </a:pPr>
            <a:r>
              <a:rPr lang="hu-HU" altLang="hu-HU" sz="2000"/>
              <a:t>legfeljebb két nyelvvizsga alapján</a:t>
            </a:r>
          </a:p>
          <a:p>
            <a:pPr marL="1371600" lvl="2" indent="-457200">
              <a:lnSpc>
                <a:spcPct val="80000"/>
              </a:lnSpc>
              <a:buFontTx/>
              <a:buAutoNum type="arabicPeriod"/>
            </a:pPr>
            <a:r>
              <a:rPr lang="hu-HU" altLang="hu-HU" sz="2000"/>
              <a:t>egy nyelvért csak egyszer és egy jogcímen lehet többletpontot kapni (vagy a nyelvvizsgáért, vagy az emelt szintű érettségiért)</a:t>
            </a:r>
          </a:p>
          <a:p>
            <a:pPr marL="1371600" lvl="2" indent="-457200">
              <a:lnSpc>
                <a:spcPct val="80000"/>
              </a:lnSpc>
              <a:buFontTx/>
              <a:buAutoNum type="arabicPeriod"/>
            </a:pPr>
            <a:r>
              <a:rPr lang="hu-HU" altLang="hu-HU" sz="2000"/>
              <a:t>emelt szintű nyelvi érettségi, ha min. 60%=B2</a:t>
            </a:r>
          </a:p>
          <a:p>
            <a:pPr marL="609600" indent="-609600">
              <a:lnSpc>
                <a:spcPct val="80000"/>
              </a:lnSpc>
              <a:buFont typeface="Times New Roman" panose="02020603050405020304" pitchFamily="18" charset="0"/>
              <a:buChar char="■"/>
            </a:pPr>
            <a:r>
              <a:rPr lang="hu-HU" altLang="hu-HU" sz="2800"/>
              <a:t>Előnyben részesítés:</a:t>
            </a:r>
          </a:p>
          <a:p>
            <a:pPr marL="1371600" lvl="2" indent="-457200">
              <a:lnSpc>
                <a:spcPct val="80000"/>
              </a:lnSpc>
              <a:buFontTx/>
              <a:buChar char="–"/>
            </a:pPr>
            <a:r>
              <a:rPr lang="hu-HU" altLang="hu-HU" sz="2000"/>
              <a:t>a dokumentumpótlás határidejéig megfelel a kedvezményre jogosító feltételeknek</a:t>
            </a:r>
          </a:p>
          <a:p>
            <a:pPr marL="1371600" lvl="2" indent="-457200">
              <a:lnSpc>
                <a:spcPct val="80000"/>
              </a:lnSpc>
              <a:buFontTx/>
              <a:buChar char="–"/>
            </a:pPr>
            <a:r>
              <a:rPr lang="hu-HU" altLang="hu-HU" sz="2000"/>
              <a:t>azt megfelelőképpen igazolja. </a:t>
            </a:r>
          </a:p>
        </p:txBody>
      </p:sp>
      <p:pic>
        <p:nvPicPr>
          <p:cNvPr id="260100" name="Picture 4" descr="MCj043388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5202-E9F3-443C-B047-4443D3239F9B}" type="slidenum">
              <a:rPr lang="hu-HU" altLang="hu-HU"/>
              <a:pPr/>
              <a:t>23</a:t>
            </a:fld>
            <a:endParaRPr lang="hu-HU" altLang="hu-HU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Kötelező emelt szintű érettségi követelmény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8532812" cy="4471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800" dirty="0"/>
              <a:t>agrár képzési terület: állatorvosi, erdőmérnöki szakokra (2 db)</a:t>
            </a:r>
          </a:p>
          <a:p>
            <a:pPr>
              <a:lnSpc>
                <a:spcPct val="90000"/>
              </a:lnSpc>
            </a:pPr>
            <a:r>
              <a:rPr lang="hu-HU" altLang="hu-HU" sz="2800" dirty="0"/>
              <a:t>minden bölcsész és társadalomtudományi szakra (1 db)</a:t>
            </a:r>
          </a:p>
          <a:p>
            <a:pPr>
              <a:lnSpc>
                <a:spcPct val="90000"/>
              </a:lnSpc>
            </a:pPr>
            <a:r>
              <a:rPr lang="hu-HU" altLang="hu-HU" sz="2800" dirty="0"/>
              <a:t>jogi és igazgatási: jogász (1 db)</a:t>
            </a:r>
          </a:p>
          <a:p>
            <a:pPr>
              <a:lnSpc>
                <a:spcPct val="90000"/>
              </a:lnSpc>
            </a:pPr>
            <a:r>
              <a:rPr lang="hu-HU" altLang="hu-HU" sz="2800" dirty="0"/>
              <a:t>gazdaságtudomány: alkalmazott közgazdaságtan, gazdaságelemzés (1 db)</a:t>
            </a:r>
          </a:p>
          <a:p>
            <a:pPr>
              <a:lnSpc>
                <a:spcPct val="90000"/>
              </a:lnSpc>
            </a:pPr>
            <a:r>
              <a:rPr lang="hu-HU" altLang="hu-HU" sz="2800" dirty="0"/>
              <a:t>műszaki: építész, energetikai mérnök (1 db)</a:t>
            </a:r>
          </a:p>
          <a:p>
            <a:pPr>
              <a:lnSpc>
                <a:spcPct val="90000"/>
              </a:lnSpc>
            </a:pPr>
            <a:r>
              <a:rPr lang="hu-HU" altLang="hu-HU" sz="2800" dirty="0"/>
              <a:t>Orvosi: általános orvos, fogorvos, gyógyszerész (2 db)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D0C08-EDCF-4C08-B62A-738A77493AD7}" type="slidenum">
              <a:rPr lang="hu-HU" altLang="hu-HU"/>
              <a:pPr/>
              <a:t>24</a:t>
            </a:fld>
            <a:endParaRPr lang="hu-HU" altLang="hu-HU"/>
          </a:p>
        </p:txBody>
      </p:sp>
      <p:sp>
        <p:nvSpPr>
          <p:cNvPr id="2406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24064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2133600"/>
            <a:ext cx="6769100" cy="3962400"/>
          </a:xfrm>
        </p:spPr>
        <p:txBody>
          <a:bodyPr/>
          <a:lstStyle/>
          <a:p>
            <a:endParaRPr lang="hu-HU" altLang="hu-HU" sz="2800">
              <a:solidFill>
                <a:schemeClr val="accent1"/>
              </a:solidFill>
            </a:endParaRPr>
          </a:p>
          <a:p>
            <a:endParaRPr lang="hu-HU" altLang="hu-HU" sz="2800">
              <a:solidFill>
                <a:schemeClr val="accent1"/>
              </a:solidFill>
            </a:endParaRPr>
          </a:p>
          <a:p>
            <a:endParaRPr lang="hu-HU" altLang="hu-HU" sz="2800">
              <a:solidFill>
                <a:schemeClr val="accent1"/>
              </a:solidFill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hu-HU" altLang="hu-HU">
                <a:solidFill>
                  <a:schemeClr val="accent1"/>
                </a:solidFill>
              </a:rPr>
              <a:t>Köszönöm a figyelmet!</a:t>
            </a:r>
          </a:p>
          <a:p>
            <a:endParaRPr lang="hu-HU" altLang="hu-HU"/>
          </a:p>
          <a:p>
            <a:pPr>
              <a:buFont typeface="Wingdings" panose="05000000000000000000" pitchFamily="2" charset="2"/>
              <a:buNone/>
            </a:pPr>
            <a:endParaRPr lang="hu-HU" altLang="hu-H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5227-9096-4B55-8EDA-997C1C0C1F4E}" type="slidenum">
              <a:rPr lang="hu-HU" altLang="hu-HU"/>
              <a:pPr/>
              <a:t>3</a:t>
            </a:fld>
            <a:endParaRPr lang="hu-HU" altLang="hu-HU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036638"/>
          </a:xfrm>
        </p:spPr>
        <p:txBody>
          <a:bodyPr/>
          <a:lstStyle/>
          <a:p>
            <a:r>
              <a:rPr lang="hu-HU" altLang="hu-HU" sz="3200"/>
              <a:t>A bolognai képzés szerkezeti felépítése</a:t>
            </a:r>
          </a:p>
        </p:txBody>
      </p:sp>
      <p:grpSp>
        <p:nvGrpSpPr>
          <p:cNvPr id="2" name="Tartalom helye 288770"/>
          <p:cNvGrpSpPr>
            <a:grpSpLocks noChangeAspect="1"/>
          </p:cNvGrpSpPr>
          <p:nvPr/>
        </p:nvGrpSpPr>
        <p:grpSpPr bwMode="auto">
          <a:xfrm>
            <a:off x="323850" y="1268413"/>
            <a:ext cx="5256213" cy="5589587"/>
            <a:chOff x="1716" y="669"/>
            <a:chExt cx="2618" cy="2637"/>
          </a:xfrm>
        </p:grpSpPr>
        <p:sp>
          <p:nvSpPr>
            <p:cNvPr id="3" name="_s288773"/>
            <p:cNvSpPr>
              <a:spLocks noChangeArrowheads="1"/>
            </p:cNvSpPr>
            <p:nvPr/>
          </p:nvSpPr>
          <p:spPr bwMode="auto">
            <a:xfrm flipV="1">
              <a:off x="2589" y="854"/>
              <a:ext cx="872" cy="756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4670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hu-H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hu-H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hu-H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500" b="1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Tahoma" panose="020B0604030504040204" pitchFamily="34" charset="0"/>
                </a:rPr>
                <a:t>DOKTORI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500" b="1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Tahoma" panose="020B0604030504040204" pitchFamily="34" charset="0"/>
                </a:rPr>
                <a:t>(PhD)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500" b="1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Tahoma" panose="020B0604030504040204" pitchFamily="34" charset="0"/>
                </a:rPr>
                <a:t>6 félév</a:t>
              </a:r>
            </a:p>
          </p:txBody>
        </p:sp>
        <p:sp>
          <p:nvSpPr>
            <p:cNvPr id="4" name="_s288774"/>
            <p:cNvSpPr>
              <a:spLocks noChangeArrowheads="1"/>
            </p:cNvSpPr>
            <p:nvPr/>
          </p:nvSpPr>
          <p:spPr bwMode="auto">
            <a:xfrm flipV="1">
              <a:off x="2152" y="1610"/>
              <a:ext cx="1746" cy="75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4670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2000" b="1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Tahoma" panose="020B0604030504040204" pitchFamily="34" charset="0"/>
                </a:rPr>
                <a:t>MESTERKÉPZÉS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2000" b="1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Tahoma" panose="020B0604030504040204" pitchFamily="34" charset="0"/>
                </a:rPr>
                <a:t>(MA)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2000" b="1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Tahoma" panose="020B0604030504040204" pitchFamily="34" charset="0"/>
                </a:rPr>
                <a:t>2-5 félév </a:t>
              </a:r>
            </a:p>
          </p:txBody>
        </p:sp>
        <p:sp>
          <p:nvSpPr>
            <p:cNvPr id="5" name="_s288775"/>
            <p:cNvSpPr>
              <a:spLocks noChangeArrowheads="1"/>
            </p:cNvSpPr>
            <p:nvPr/>
          </p:nvSpPr>
          <p:spPr bwMode="auto">
            <a:xfrm flipV="1">
              <a:off x="1716" y="2366"/>
              <a:ext cx="2618" cy="755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4670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2000" b="1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Tahoma" panose="020B0604030504040204" pitchFamily="34" charset="0"/>
                </a:rPr>
                <a:t>ALAPKÉPZÉS</a:t>
              </a:r>
              <a:r>
                <a:rPr kumimoji="0" lang="hu-HU" altLang="hu-H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anose="020B0604030504040204" pitchFamily="34" charset="0"/>
                </a:rPr>
                <a:t> </a:t>
              </a:r>
              <a:r>
                <a:rPr kumimoji="0" lang="hu-HU" altLang="hu-HU" sz="2000" b="1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Tahoma" panose="020B0604030504040204" pitchFamily="34" charset="0"/>
                </a:rPr>
                <a:t>(BA)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2000" b="1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Tahoma" panose="020B0604030504040204" pitchFamily="34" charset="0"/>
                </a:rPr>
                <a:t>6 félév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hu-HU" sz="2000" b="1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Tahoma" panose="020B0604030504040204" pitchFamily="34" charset="0"/>
              </a:endParaRPr>
            </a:p>
          </p:txBody>
        </p:sp>
      </p:grpSp>
      <p:graphicFrame>
        <p:nvGraphicFramePr>
          <p:cNvPr id="288776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5003800" y="1989138"/>
          <a:ext cx="3606800" cy="424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801" name="Diagram" r:id="rId3" imgW="3695754" imgH="4114935" progId="MSGraph.Chart.8">
                  <p:embed followColorScheme="full"/>
                </p:oleObj>
              </mc:Choice>
              <mc:Fallback>
                <p:oleObj name="Diagram" r:id="rId3" imgW="3695754" imgH="4114935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1989138"/>
                        <a:ext cx="3606800" cy="424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8777" name="Oval 9"/>
          <p:cNvSpPr>
            <a:spLocks noChangeArrowheads="1"/>
          </p:cNvSpPr>
          <p:nvPr/>
        </p:nvSpPr>
        <p:spPr bwMode="auto">
          <a:xfrm>
            <a:off x="5508625" y="2781300"/>
            <a:ext cx="3095625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288778" name="Text Box 10"/>
          <p:cNvSpPr txBox="1">
            <a:spLocks noChangeArrowheads="1"/>
          </p:cNvSpPr>
          <p:nvPr/>
        </p:nvSpPr>
        <p:spPr bwMode="auto">
          <a:xfrm>
            <a:off x="6011863" y="3213100"/>
            <a:ext cx="21605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b="1">
                <a:solidFill>
                  <a:schemeClr val="bg2"/>
                </a:solidFill>
              </a:rPr>
              <a:t>MUNKAERŐ PIAC</a:t>
            </a:r>
          </a:p>
        </p:txBody>
      </p:sp>
      <p:sp>
        <p:nvSpPr>
          <p:cNvPr id="288779" name="Rectangle 11"/>
          <p:cNvSpPr>
            <a:spLocks noChangeArrowheads="1"/>
          </p:cNvSpPr>
          <p:nvPr/>
        </p:nvSpPr>
        <p:spPr bwMode="auto">
          <a:xfrm>
            <a:off x="5867400" y="5445125"/>
            <a:ext cx="2808288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288780" name="Text Box 12"/>
          <p:cNvSpPr txBox="1">
            <a:spLocks noChangeArrowheads="1"/>
          </p:cNvSpPr>
          <p:nvPr/>
        </p:nvSpPr>
        <p:spPr bwMode="auto">
          <a:xfrm>
            <a:off x="6011863" y="5516563"/>
            <a:ext cx="2520950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sz="1200" b="1">
                <a:solidFill>
                  <a:schemeClr val="bg2"/>
                </a:solidFill>
              </a:rPr>
              <a:t>FELSŐOKTATÁSI SZAKKÉPZÉS</a:t>
            </a:r>
          </a:p>
          <a:p>
            <a:pPr algn="ctr">
              <a:lnSpc>
                <a:spcPct val="0"/>
              </a:lnSpc>
              <a:spcBef>
                <a:spcPct val="60000"/>
              </a:spcBef>
            </a:pPr>
            <a:r>
              <a:rPr lang="hu-HU" altLang="hu-HU" sz="1400" b="1">
                <a:solidFill>
                  <a:schemeClr val="bg2"/>
                </a:solidFill>
              </a:rPr>
              <a:t>2 félév</a:t>
            </a:r>
          </a:p>
        </p:txBody>
      </p:sp>
      <p:sp>
        <p:nvSpPr>
          <p:cNvPr id="288781" name="AutoShape 13"/>
          <p:cNvSpPr>
            <a:spLocks noChangeArrowheads="1"/>
          </p:cNvSpPr>
          <p:nvPr/>
        </p:nvSpPr>
        <p:spPr bwMode="auto">
          <a:xfrm>
            <a:off x="1908175" y="4581525"/>
            <a:ext cx="360363" cy="576263"/>
          </a:xfrm>
          <a:prstGeom prst="upArrow">
            <a:avLst>
              <a:gd name="adj1" fmla="val 50000"/>
              <a:gd name="adj2" fmla="val 39978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288782" name="AutoShape 14"/>
          <p:cNvSpPr>
            <a:spLocks noChangeArrowheads="1"/>
          </p:cNvSpPr>
          <p:nvPr/>
        </p:nvSpPr>
        <p:spPr bwMode="auto">
          <a:xfrm>
            <a:off x="2843213" y="4581525"/>
            <a:ext cx="360362" cy="576263"/>
          </a:xfrm>
          <a:prstGeom prst="upArrow">
            <a:avLst>
              <a:gd name="adj1" fmla="val 50000"/>
              <a:gd name="adj2" fmla="val 39978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288783" name="AutoShape 15"/>
          <p:cNvSpPr>
            <a:spLocks noChangeArrowheads="1"/>
          </p:cNvSpPr>
          <p:nvPr/>
        </p:nvSpPr>
        <p:spPr bwMode="auto">
          <a:xfrm>
            <a:off x="3635375" y="4581525"/>
            <a:ext cx="360363" cy="576263"/>
          </a:xfrm>
          <a:prstGeom prst="upArrow">
            <a:avLst>
              <a:gd name="adj1" fmla="val 50000"/>
              <a:gd name="adj2" fmla="val 39978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288784" name="AutoShape 16"/>
          <p:cNvSpPr>
            <a:spLocks noChangeArrowheads="1"/>
          </p:cNvSpPr>
          <p:nvPr/>
        </p:nvSpPr>
        <p:spPr bwMode="auto">
          <a:xfrm>
            <a:off x="2411413" y="3141663"/>
            <a:ext cx="360362" cy="431800"/>
          </a:xfrm>
          <a:prstGeom prst="upArrow">
            <a:avLst>
              <a:gd name="adj1" fmla="val 50000"/>
              <a:gd name="adj2" fmla="val 29956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288785" name="AutoShape 17"/>
          <p:cNvSpPr>
            <a:spLocks noChangeArrowheads="1"/>
          </p:cNvSpPr>
          <p:nvPr/>
        </p:nvSpPr>
        <p:spPr bwMode="auto">
          <a:xfrm>
            <a:off x="3203575" y="3141663"/>
            <a:ext cx="360363" cy="431800"/>
          </a:xfrm>
          <a:prstGeom prst="upArrow">
            <a:avLst>
              <a:gd name="adj1" fmla="val 50000"/>
              <a:gd name="adj2" fmla="val 29956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grpSp>
        <p:nvGrpSpPr>
          <p:cNvPr id="288786" name="Group 18"/>
          <p:cNvGrpSpPr>
            <a:grpSpLocks/>
          </p:cNvGrpSpPr>
          <p:nvPr/>
        </p:nvGrpSpPr>
        <p:grpSpPr bwMode="auto">
          <a:xfrm>
            <a:off x="4427538" y="4581525"/>
            <a:ext cx="1873250" cy="427038"/>
            <a:chOff x="2789" y="2886"/>
            <a:chExt cx="1180" cy="269"/>
          </a:xfrm>
        </p:grpSpPr>
        <p:sp>
          <p:nvSpPr>
            <p:cNvPr id="288787" name="AutoShape 19"/>
            <p:cNvSpPr>
              <a:spLocks noChangeArrowheads="1"/>
            </p:cNvSpPr>
            <p:nvPr/>
          </p:nvSpPr>
          <p:spPr bwMode="auto">
            <a:xfrm rot="2995373">
              <a:off x="3244" y="2431"/>
              <a:ext cx="133" cy="1044"/>
            </a:xfrm>
            <a:prstGeom prst="upArrow">
              <a:avLst>
                <a:gd name="adj1" fmla="val 50000"/>
                <a:gd name="adj2" fmla="val 196241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88788" name="AutoShape 20"/>
            <p:cNvSpPr>
              <a:spLocks noChangeArrowheads="1"/>
            </p:cNvSpPr>
            <p:nvPr/>
          </p:nvSpPr>
          <p:spPr bwMode="auto">
            <a:xfrm rot="-7818391">
              <a:off x="3380" y="2567"/>
              <a:ext cx="133" cy="1044"/>
            </a:xfrm>
            <a:prstGeom prst="upArrow">
              <a:avLst>
                <a:gd name="adj1" fmla="val 50000"/>
                <a:gd name="adj2" fmla="val 196241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  <p:grpSp>
        <p:nvGrpSpPr>
          <p:cNvPr id="288789" name="Group 21"/>
          <p:cNvGrpSpPr>
            <a:grpSpLocks/>
          </p:cNvGrpSpPr>
          <p:nvPr/>
        </p:nvGrpSpPr>
        <p:grpSpPr bwMode="auto">
          <a:xfrm rot="1388568">
            <a:off x="4037013" y="3783013"/>
            <a:ext cx="1393825" cy="360362"/>
            <a:chOff x="2789" y="2886"/>
            <a:chExt cx="1180" cy="269"/>
          </a:xfrm>
        </p:grpSpPr>
        <p:sp>
          <p:nvSpPr>
            <p:cNvPr id="288790" name="AutoShape 22"/>
            <p:cNvSpPr>
              <a:spLocks noChangeArrowheads="1"/>
            </p:cNvSpPr>
            <p:nvPr/>
          </p:nvSpPr>
          <p:spPr bwMode="auto">
            <a:xfrm rot="2995373">
              <a:off x="3244" y="2431"/>
              <a:ext cx="133" cy="1044"/>
            </a:xfrm>
            <a:prstGeom prst="upArrow">
              <a:avLst>
                <a:gd name="adj1" fmla="val 50000"/>
                <a:gd name="adj2" fmla="val 196241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88791" name="AutoShape 23"/>
            <p:cNvSpPr>
              <a:spLocks noChangeArrowheads="1"/>
            </p:cNvSpPr>
            <p:nvPr/>
          </p:nvSpPr>
          <p:spPr bwMode="auto">
            <a:xfrm rot="-7818391">
              <a:off x="3380" y="2567"/>
              <a:ext cx="133" cy="1044"/>
            </a:xfrm>
            <a:prstGeom prst="upArrow">
              <a:avLst>
                <a:gd name="adj1" fmla="val 50000"/>
                <a:gd name="adj2" fmla="val 196241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  <p:grpSp>
        <p:nvGrpSpPr>
          <p:cNvPr id="288792" name="Group 24"/>
          <p:cNvGrpSpPr>
            <a:grpSpLocks/>
          </p:cNvGrpSpPr>
          <p:nvPr/>
        </p:nvGrpSpPr>
        <p:grpSpPr bwMode="auto">
          <a:xfrm rot="3096290">
            <a:off x="3488532" y="2639219"/>
            <a:ext cx="1873250" cy="427037"/>
            <a:chOff x="2789" y="2886"/>
            <a:chExt cx="1180" cy="269"/>
          </a:xfrm>
        </p:grpSpPr>
        <p:sp>
          <p:nvSpPr>
            <p:cNvPr id="288793" name="AutoShape 25"/>
            <p:cNvSpPr>
              <a:spLocks noChangeArrowheads="1"/>
            </p:cNvSpPr>
            <p:nvPr/>
          </p:nvSpPr>
          <p:spPr bwMode="auto">
            <a:xfrm rot="2995373">
              <a:off x="3244" y="2431"/>
              <a:ext cx="133" cy="1044"/>
            </a:xfrm>
            <a:prstGeom prst="upArrow">
              <a:avLst>
                <a:gd name="adj1" fmla="val 50000"/>
                <a:gd name="adj2" fmla="val 196241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88794" name="AutoShape 26"/>
            <p:cNvSpPr>
              <a:spLocks noChangeArrowheads="1"/>
            </p:cNvSpPr>
            <p:nvPr/>
          </p:nvSpPr>
          <p:spPr bwMode="auto">
            <a:xfrm rot="-7818391">
              <a:off x="3380" y="2567"/>
              <a:ext cx="133" cy="1044"/>
            </a:xfrm>
            <a:prstGeom prst="upArrow">
              <a:avLst>
                <a:gd name="adj1" fmla="val 50000"/>
                <a:gd name="adj2" fmla="val 196241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288795" name="AutoShape 27"/>
          <p:cNvSpPr>
            <a:spLocks noChangeArrowheads="1"/>
          </p:cNvSpPr>
          <p:nvPr/>
        </p:nvSpPr>
        <p:spPr bwMode="auto">
          <a:xfrm rot="-5440486">
            <a:off x="5326857" y="5404644"/>
            <a:ext cx="141287" cy="835025"/>
          </a:xfrm>
          <a:prstGeom prst="upArrow">
            <a:avLst>
              <a:gd name="adj1" fmla="val 50000"/>
              <a:gd name="adj2" fmla="val 147753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288796" name="Rectangle 28"/>
          <p:cNvSpPr>
            <a:spLocks noChangeArrowheads="1"/>
          </p:cNvSpPr>
          <p:nvPr/>
        </p:nvSpPr>
        <p:spPr bwMode="auto">
          <a:xfrm>
            <a:off x="1619250" y="2420938"/>
            <a:ext cx="6048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u-HU" altLang="hu-HU" b="1"/>
              <a:t>7%</a:t>
            </a:r>
          </a:p>
        </p:txBody>
      </p:sp>
      <p:sp>
        <p:nvSpPr>
          <p:cNvPr id="288797" name="Rectangle 29"/>
          <p:cNvSpPr>
            <a:spLocks noChangeArrowheads="1"/>
          </p:cNvSpPr>
          <p:nvPr/>
        </p:nvSpPr>
        <p:spPr bwMode="auto">
          <a:xfrm>
            <a:off x="827088" y="3716338"/>
            <a:ext cx="7508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hu-HU" b="1"/>
              <a:t>35%</a:t>
            </a:r>
          </a:p>
        </p:txBody>
      </p:sp>
      <p:sp>
        <p:nvSpPr>
          <p:cNvPr id="288798" name="Rectangle 30"/>
          <p:cNvSpPr>
            <a:spLocks noChangeArrowheads="1"/>
          </p:cNvSpPr>
          <p:nvPr/>
        </p:nvSpPr>
        <p:spPr bwMode="auto">
          <a:xfrm>
            <a:off x="0" y="5013325"/>
            <a:ext cx="896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u-HU" altLang="hu-HU" b="1"/>
              <a:t>100%</a:t>
            </a:r>
          </a:p>
        </p:txBody>
      </p:sp>
      <p:pic>
        <p:nvPicPr>
          <p:cNvPr id="288799" name="Picture 31" descr="MPj0411749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260350"/>
            <a:ext cx="12192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C1F3-9F07-4BA3-8A4D-A924EE47C320}" type="slidenum">
              <a:rPr lang="hu-HU" altLang="hu-HU"/>
              <a:pPr/>
              <a:t>4</a:t>
            </a:fld>
            <a:endParaRPr lang="hu-HU" altLang="hu-HU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6840537" cy="1143000"/>
          </a:xfrm>
        </p:spPr>
        <p:txBody>
          <a:bodyPr/>
          <a:lstStyle/>
          <a:p>
            <a:r>
              <a:rPr lang="hu-HU" altLang="hu-HU" sz="3600"/>
              <a:t>Információk elérhetősége</a:t>
            </a:r>
            <a:r>
              <a:rPr lang="hu-HU" altLang="hu-HU" sz="4000"/>
              <a:t/>
            </a:r>
            <a:br>
              <a:rPr lang="hu-HU" altLang="hu-HU" sz="4000"/>
            </a:br>
            <a:endParaRPr lang="hu-HU" altLang="hu-HU" sz="4000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/>
              <a:t>Felsőoktatási felvételi tájékoztató (2013. szeptemberben induló képzések – </a:t>
            </a:r>
            <a:r>
              <a:rPr lang="hu-HU" altLang="hu-HU">
                <a:solidFill>
                  <a:schemeClr val="accent1"/>
                </a:solidFill>
              </a:rPr>
              <a:t>ÉRETTSÉGIZETTEKNEK</a:t>
            </a:r>
            <a:r>
              <a:rPr lang="hu-HU" altLang="hu-HU"/>
              <a:t>)</a:t>
            </a:r>
          </a:p>
          <a:p>
            <a:pPr>
              <a:lnSpc>
                <a:spcPct val="90000"/>
              </a:lnSpc>
            </a:pPr>
            <a:r>
              <a:rPr lang="hu-HU" altLang="hu-HU">
                <a:hlinkClick r:id="rId2"/>
              </a:rPr>
              <a:t>www.felvi.hu</a:t>
            </a:r>
            <a:endParaRPr lang="hu-HU" altLang="hu-HU"/>
          </a:p>
          <a:p>
            <a:pPr>
              <a:lnSpc>
                <a:spcPct val="90000"/>
              </a:lnSpc>
            </a:pPr>
            <a:r>
              <a:rPr lang="hu-HU" altLang="hu-HU"/>
              <a:t>FFT hivatalos kiegészítése (január)</a:t>
            </a:r>
          </a:p>
          <a:p>
            <a:pPr>
              <a:lnSpc>
                <a:spcPct val="90000"/>
              </a:lnSpc>
            </a:pPr>
            <a:r>
              <a:rPr lang="hu-HU" altLang="hu-HU"/>
              <a:t>A felsőoktatási intézmény vagy a kar honlapja</a:t>
            </a:r>
          </a:p>
          <a:p>
            <a:pPr>
              <a:lnSpc>
                <a:spcPct val="90000"/>
              </a:lnSpc>
            </a:pPr>
            <a:r>
              <a:rPr lang="hu-HU" altLang="hu-HU"/>
              <a:t>Nyílt napok</a:t>
            </a:r>
          </a:p>
        </p:txBody>
      </p:sp>
      <p:pic>
        <p:nvPicPr>
          <p:cNvPr id="271364" name="Picture 4" descr="MCj039812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8913"/>
            <a:ext cx="16764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1367" name="AutoShape 7"/>
          <p:cNvSpPr>
            <a:spLocks noChangeArrowheads="1"/>
          </p:cNvSpPr>
          <p:nvPr/>
        </p:nvSpPr>
        <p:spPr bwMode="auto">
          <a:xfrm>
            <a:off x="395288" y="2205038"/>
            <a:ext cx="215900" cy="3600450"/>
          </a:xfrm>
          <a:prstGeom prst="downArrow">
            <a:avLst>
              <a:gd name="adj1" fmla="val 50000"/>
              <a:gd name="adj2" fmla="val 416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BB7E-6480-4627-96BD-107B5188A3ED}" type="slidenum">
              <a:rPr lang="hu-HU" altLang="hu-HU"/>
              <a:pPr/>
              <a:t>5</a:t>
            </a:fld>
            <a:endParaRPr lang="hu-HU" altLang="hu-HU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Jelentkezés módja és határideje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7999412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400"/>
              <a:t>Kétféle jelentkezési lehetőség:</a:t>
            </a:r>
          </a:p>
          <a:p>
            <a:pPr lvl="1">
              <a:lnSpc>
                <a:spcPct val="90000"/>
              </a:lnSpc>
            </a:pPr>
            <a:r>
              <a:rPr lang="hu-HU" altLang="hu-HU" sz="2000"/>
              <a:t>Papír alapú – FFT tartalmazza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hu-HU" altLang="hu-HU" sz="2000"/>
              <a:t>	 </a:t>
            </a:r>
            <a:r>
              <a:rPr lang="hu-HU" altLang="hu-HU" sz="1800">
                <a:solidFill>
                  <a:schemeClr val="accent1"/>
                </a:solidFill>
              </a:rPr>
              <a:t>(cím: Oktatási Hivatal, 1380 Budapest, Pf. 1190)</a:t>
            </a:r>
          </a:p>
          <a:p>
            <a:pPr lvl="1">
              <a:lnSpc>
                <a:spcPct val="90000"/>
              </a:lnSpc>
            </a:pPr>
            <a:r>
              <a:rPr lang="hu-HU" altLang="hu-HU" sz="2000"/>
              <a:t>E-jelentkezés (</a:t>
            </a:r>
            <a:r>
              <a:rPr lang="hu-HU" altLang="hu-HU" sz="2000">
                <a:hlinkClick r:id="rId2"/>
              </a:rPr>
              <a:t>www.felvi.hu-n</a:t>
            </a:r>
            <a:r>
              <a:rPr lang="hu-HU" altLang="hu-HU" sz="2000"/>
              <a:t> történő regisztrációval – feltétel: internet elérhetőség, e-mail cím)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hu-HU" altLang="hu-HU" sz="2000"/>
          </a:p>
          <a:p>
            <a:pPr>
              <a:lnSpc>
                <a:spcPct val="90000"/>
              </a:lnSpc>
            </a:pPr>
            <a:r>
              <a:rPr lang="hu-HU" altLang="hu-HU" sz="2400"/>
              <a:t>Eljárási díj befizetése: </a:t>
            </a:r>
          </a:p>
          <a:p>
            <a:pPr lvl="1">
              <a:lnSpc>
                <a:spcPct val="90000"/>
              </a:lnSpc>
            </a:pPr>
            <a:r>
              <a:rPr lang="hu-HU" altLang="hu-HU" sz="2000"/>
              <a:t>átutalással vagy interneten keresztül bankkártya segítségével</a:t>
            </a:r>
          </a:p>
          <a:p>
            <a:pPr lvl="1">
              <a:lnSpc>
                <a:spcPct val="90000"/>
              </a:lnSpc>
            </a:pPr>
            <a:r>
              <a:rPr lang="hu-HU" altLang="hu-HU" sz="2000"/>
              <a:t>sárga csekken (E-jelentkezés esetén igényelni kell)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hu-HU" altLang="hu-HU" sz="2000"/>
          </a:p>
          <a:p>
            <a:pPr>
              <a:lnSpc>
                <a:spcPct val="90000"/>
              </a:lnSpc>
            </a:pPr>
            <a:r>
              <a:rPr lang="hu-HU" altLang="hu-HU" sz="2400"/>
              <a:t>Benyújtási (postára adási) határidő (jogvesztő!)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>
                <a:solidFill>
                  <a:schemeClr val="accent1"/>
                </a:solidFill>
              </a:rPr>
              <a:t>			</a:t>
            </a:r>
            <a:r>
              <a:rPr lang="hu-HU" altLang="hu-HU">
                <a:solidFill>
                  <a:schemeClr val="accent1"/>
                </a:solidFill>
              </a:rPr>
              <a:t>2013. március 1. </a:t>
            </a:r>
          </a:p>
        </p:txBody>
      </p:sp>
      <p:pic>
        <p:nvPicPr>
          <p:cNvPr id="273413" name="Picture 5" descr="MCj0433883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2D4B-B7DD-475D-A2C3-CCA4FC7B4F96}" type="slidenum">
              <a:rPr lang="hu-HU" altLang="hu-HU"/>
              <a:pPr/>
              <a:t>6</a:t>
            </a:fld>
            <a:endParaRPr lang="hu-HU" altLang="hu-HU"/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Eljárási díj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8077200" cy="4687888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hu-HU" altLang="hu-HU">
                <a:solidFill>
                  <a:schemeClr val="accent1"/>
                </a:solidFill>
              </a:rPr>
              <a:t>Alapdíj (9000 Ft)</a:t>
            </a:r>
            <a:r>
              <a:rPr lang="hu-HU" altLang="hu-HU"/>
              <a:t> </a:t>
            </a:r>
          </a:p>
          <a:p>
            <a:pPr marL="990600" lvl="1" indent="-533400"/>
            <a:r>
              <a:rPr lang="hu-HU" altLang="hu-HU"/>
              <a:t>mindenkinek ki kell fizetnie – OH</a:t>
            </a:r>
          </a:p>
          <a:p>
            <a:pPr marL="990600" lvl="1" indent="-533400"/>
            <a:r>
              <a:rPr lang="hu-HU" altLang="hu-HU"/>
              <a:t>3 képzés megjelölésének ára </a:t>
            </a:r>
          </a:p>
          <a:p>
            <a:pPr marL="990600" lvl="1" indent="-533400">
              <a:buFontTx/>
              <a:buNone/>
            </a:pPr>
            <a:r>
              <a:rPr lang="hu-HU" altLang="hu-HU"/>
              <a:t>	(de! ua. intézmény, kar, szak, képzési szint, munkarend = 2 sor, de 1 jelentkezés pl: </a:t>
            </a:r>
          </a:p>
          <a:p>
            <a:pPr marL="990600" lvl="1" indent="-533400">
              <a:buFontTx/>
              <a:buNone/>
            </a:pPr>
            <a:r>
              <a:rPr lang="hu-HU" altLang="hu-HU"/>
              <a:t>	</a:t>
            </a:r>
            <a:r>
              <a:rPr lang="hu-HU" altLang="hu-HU" sz="2400"/>
              <a:t>DE-BTK történelem ANA</a:t>
            </a:r>
          </a:p>
          <a:p>
            <a:pPr marL="990600" lvl="1" indent="-533400">
              <a:buFontTx/>
              <a:buNone/>
            </a:pPr>
            <a:r>
              <a:rPr lang="hu-HU" altLang="hu-HU" sz="2400"/>
              <a:t>					        = 1 jelentkezés</a:t>
            </a:r>
          </a:p>
          <a:p>
            <a:pPr marL="990600" lvl="1" indent="-533400">
              <a:buFontTx/>
              <a:buNone/>
            </a:pPr>
            <a:r>
              <a:rPr lang="hu-HU" altLang="hu-HU" sz="2400"/>
              <a:t>	DE-BTK történelem ANK</a:t>
            </a:r>
          </a:p>
        </p:txBody>
      </p:sp>
      <p:pic>
        <p:nvPicPr>
          <p:cNvPr id="275461" name="Picture 5" descr="MCj043392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5462" name="AutoShape 6"/>
          <p:cNvSpPr>
            <a:spLocks/>
          </p:cNvSpPr>
          <p:nvPr/>
        </p:nvSpPr>
        <p:spPr bwMode="auto">
          <a:xfrm>
            <a:off x="5940425" y="4652963"/>
            <a:ext cx="215900" cy="1295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7D3CD-B285-471B-94CC-AF0D7EC13C05}" type="slidenum">
              <a:rPr lang="hu-HU" altLang="hu-HU"/>
              <a:pPr/>
              <a:t>7</a:t>
            </a:fld>
            <a:endParaRPr lang="hu-HU" altLang="hu-HU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Eljárási díj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826375" cy="41148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 startAt="2"/>
            </a:pPr>
            <a:r>
              <a:rPr lang="hu-HU" altLang="hu-HU">
                <a:solidFill>
                  <a:schemeClr val="accent1"/>
                </a:solidFill>
              </a:rPr>
              <a:t>Kiegészítő díj (2000 Ft)</a:t>
            </a:r>
            <a:r>
              <a:rPr lang="hu-HU" altLang="hu-HU"/>
              <a:t>	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hu-HU" altLang="hu-HU"/>
              <a:t>	</a:t>
            </a:r>
            <a:r>
              <a:rPr lang="hu-HU" altLang="hu-HU" sz="2800"/>
              <a:t>minden újabb jelentkezésért – OH (ANA+ANK=1 jelentekés), de max. </a:t>
            </a:r>
            <a:r>
              <a:rPr lang="hu-HU" altLang="hu-HU" sz="2800">
                <a:solidFill>
                  <a:schemeClr val="accent1"/>
                </a:solidFill>
              </a:rPr>
              <a:t>5</a:t>
            </a:r>
            <a:r>
              <a:rPr lang="hu-HU" altLang="hu-HU" sz="2800"/>
              <a:t> jelentkezés lehet</a:t>
            </a:r>
          </a:p>
          <a:p>
            <a:pPr marL="609600" indent="-609600">
              <a:buFont typeface="Wingdings" panose="05000000000000000000" pitchFamily="2" charset="2"/>
              <a:buAutoNum type="arabicPeriod" startAt="3"/>
            </a:pPr>
            <a:r>
              <a:rPr lang="hu-HU" altLang="hu-HU">
                <a:solidFill>
                  <a:schemeClr val="accent1"/>
                </a:solidFill>
              </a:rPr>
              <a:t>Külön eljárási díj (változó összeg)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hu-HU" altLang="hu-HU"/>
              <a:t>	</a:t>
            </a:r>
            <a:r>
              <a:rPr lang="hu-HU" altLang="hu-HU" sz="2800"/>
              <a:t>az intézmények kérhetik 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hu-HU" altLang="hu-HU" sz="2800"/>
              <a:t>	FFT-ben, csekket az intézmény küld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hu-HU" altLang="hu-HU">
                <a:hlinkClick r:id="rId2"/>
              </a:rPr>
              <a:t>www.felvi.hu</a:t>
            </a:r>
            <a:r>
              <a:rPr lang="hu-HU" altLang="hu-HU"/>
              <a:t> – „Eljárásidíj-kalkulátor”</a:t>
            </a:r>
          </a:p>
        </p:txBody>
      </p:sp>
      <p:pic>
        <p:nvPicPr>
          <p:cNvPr id="276486" name="Picture 6" descr="MCj043392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53F18-5F86-456B-9C37-82865D7F2C13}" type="slidenum">
              <a:rPr lang="hu-HU" altLang="hu-HU"/>
              <a:pPr/>
              <a:t>8</a:t>
            </a:fld>
            <a:endParaRPr lang="hu-HU" altLang="hu-HU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Jelentkezési lap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1200"/>
            <a:ext cx="8675687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/>
              <a:t>Felvételi azonosító szám (12 karakter)</a:t>
            </a:r>
          </a:p>
          <a:p>
            <a:pPr lvl="1">
              <a:lnSpc>
                <a:spcPct val="90000"/>
              </a:lnSpc>
            </a:pPr>
            <a:r>
              <a:rPr lang="hu-HU" altLang="hu-HU"/>
              <a:t>a jelentkező minden adatát ez alatt a szám alatt tartja nyilván az OH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hu-HU" altLang="hu-HU"/>
          </a:p>
          <a:p>
            <a:pPr lvl="1">
              <a:lnSpc>
                <a:spcPct val="90000"/>
              </a:lnSpc>
            </a:pPr>
            <a:r>
              <a:rPr lang="hu-HU" altLang="hu-HU"/>
              <a:t>a felvételi eljárás alatt végig erre a számra hivatkozva kérhető felvilágosítás, küldhető be dokumentum, reklamálhatók a döntések, stb.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hu-HU" altLang="hu-HU"/>
          </a:p>
          <a:p>
            <a:pPr lvl="1">
              <a:lnSpc>
                <a:spcPct val="90000"/>
              </a:lnSpc>
            </a:pPr>
            <a:r>
              <a:rPr lang="hu-HU" altLang="hu-HU"/>
              <a:t>a csekk és a jelentkezési lap összefügg, szám ua.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/>
              <a:t>	</a:t>
            </a:r>
          </a:p>
        </p:txBody>
      </p:sp>
      <p:pic>
        <p:nvPicPr>
          <p:cNvPr id="280581" name="Picture 5" descr="MCj029556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88913"/>
            <a:ext cx="1471613" cy="186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0F181-D31C-47CC-A03E-B485F30F6540}" type="slidenum">
              <a:rPr lang="hu-HU" altLang="hu-HU"/>
              <a:pPr/>
              <a:t>9</a:t>
            </a:fld>
            <a:endParaRPr lang="hu-HU" altLang="hu-HU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6911975" cy="1431925"/>
          </a:xfrm>
        </p:spPr>
        <p:txBody>
          <a:bodyPr/>
          <a:lstStyle/>
          <a:p>
            <a:r>
              <a:rPr lang="hu-HU" altLang="hu-HU" sz="4000"/>
              <a:t>Jelentkezési lap kitöltése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424863" cy="4543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/>
              <a:t>Személyes adatok, elérhetőségek (lakcím, telefon, e-mail)</a:t>
            </a:r>
          </a:p>
          <a:p>
            <a:pPr>
              <a:lnSpc>
                <a:spcPct val="90000"/>
              </a:lnSpc>
            </a:pPr>
            <a:r>
              <a:rPr lang="hu-HU" altLang="hu-HU"/>
              <a:t>Jelentkezési helyek a kért elbírált sorrendben </a:t>
            </a:r>
            <a:r>
              <a:rPr lang="hu-HU" altLang="hu-HU" sz="2400"/>
              <a:t>(intézmény, kar betűkódja, szak - nyelveknél szakirány is, képzési szint, munkarend, finanszírozási forma)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/>
              <a:t>	</a:t>
            </a:r>
            <a:r>
              <a:rPr lang="hu-HU" altLang="hu-HU" sz="2800">
                <a:solidFill>
                  <a:schemeClr val="accent1"/>
                </a:solidFill>
              </a:rPr>
              <a:t>Pl: DE-BTK romanisztika-francia ANA</a:t>
            </a:r>
          </a:p>
          <a:p>
            <a:pPr>
              <a:lnSpc>
                <a:spcPct val="90000"/>
              </a:lnSpc>
            </a:pPr>
            <a:r>
              <a:rPr lang="hu-HU" altLang="hu-HU"/>
              <a:t>Tanulmányokra vonatkozó adatok</a:t>
            </a:r>
          </a:p>
          <a:p>
            <a:pPr>
              <a:lnSpc>
                <a:spcPct val="90000"/>
              </a:lnSpc>
            </a:pPr>
            <a:r>
              <a:rPr lang="hu-HU" altLang="hu-HU"/>
              <a:t>Többletpontokra vonatkozó adatok</a:t>
            </a:r>
          </a:p>
        </p:txBody>
      </p:sp>
      <p:pic>
        <p:nvPicPr>
          <p:cNvPr id="281605" name="Picture 5" descr="MCj029556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88913"/>
            <a:ext cx="1471613" cy="186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ikra">
  <a:themeElements>
    <a:clrScheme name="Szikra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zik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zikra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ikra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ikra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1506</TotalTime>
  <Words>1046</Words>
  <Application>Microsoft Office PowerPoint</Application>
  <PresentationFormat>Diavetítés a képernyőre (4:3 oldalarány)</PresentationFormat>
  <Paragraphs>224</Paragraphs>
  <Slides>24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30" baseType="lpstr">
      <vt:lpstr>Times New Roman</vt:lpstr>
      <vt:lpstr>Tahoma</vt:lpstr>
      <vt:lpstr>Wingdings</vt:lpstr>
      <vt:lpstr>Arial</vt:lpstr>
      <vt:lpstr>Szikra</vt:lpstr>
      <vt:lpstr>Microsoft Graph diagram</vt:lpstr>
      <vt:lpstr>PowerPoint-bemutató</vt:lpstr>
      <vt:lpstr>Miről kell dönteni?</vt:lpstr>
      <vt:lpstr>A bolognai képzés szerkezeti felépítése</vt:lpstr>
      <vt:lpstr>Információk elérhetősége </vt:lpstr>
      <vt:lpstr>Jelentkezés módja és határideje</vt:lpstr>
      <vt:lpstr>Eljárási díj</vt:lpstr>
      <vt:lpstr>Eljárási díj</vt:lpstr>
      <vt:lpstr>Jelentkezési lap</vt:lpstr>
      <vt:lpstr>Jelentkezési lap kitöltése</vt:lpstr>
      <vt:lpstr>E-jelentkezés</vt:lpstr>
      <vt:lpstr>E-jelentkezés</vt:lpstr>
      <vt:lpstr>Mit kell csatolni a jelentkezéshez?</vt:lpstr>
      <vt:lpstr>Mikor érvényes a jelentkezés?</vt:lpstr>
      <vt:lpstr>A jelentkezési sorrend</vt:lpstr>
      <vt:lpstr>Felvételi döntés után</vt:lpstr>
      <vt:lpstr>Pontszámítás</vt:lpstr>
      <vt:lpstr>Hogyan lesz 500 pont?</vt:lpstr>
      <vt:lpstr>Hogyan lesz 500 pont?</vt:lpstr>
      <vt:lpstr>Hogyan lesz 500 pont?</vt:lpstr>
      <vt:lpstr>Többletpontok  (max. 100 pont)</vt:lpstr>
      <vt:lpstr>Többletpontok  (max. 100 pont)</vt:lpstr>
      <vt:lpstr>Tudnivalók a többletpontok kapcsán</vt:lpstr>
      <vt:lpstr>Kötelező emelt szintű érettségi követelmény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Debreceni Egyetem</dc:title>
  <dc:creator>.</dc:creator>
  <cp:lastModifiedBy>Fazekas Zoltán</cp:lastModifiedBy>
  <cp:revision>48</cp:revision>
  <dcterms:created xsi:type="dcterms:W3CDTF">2007-12-01T14:50:18Z</dcterms:created>
  <dcterms:modified xsi:type="dcterms:W3CDTF">2017-06-20T13:40:46Z</dcterms:modified>
</cp:coreProperties>
</file>